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85" r:id="rId2"/>
    <p:sldId id="519" r:id="rId3"/>
    <p:sldId id="426" r:id="rId4"/>
    <p:sldId id="518" r:id="rId5"/>
    <p:sldId id="528" r:id="rId6"/>
    <p:sldId id="538" r:id="rId7"/>
    <p:sldId id="556" r:id="rId8"/>
    <p:sldId id="540" r:id="rId9"/>
    <p:sldId id="557" r:id="rId10"/>
    <p:sldId id="544" r:id="rId11"/>
    <p:sldId id="541" r:id="rId12"/>
    <p:sldId id="543" r:id="rId13"/>
    <p:sldId id="550" r:id="rId14"/>
    <p:sldId id="545" r:id="rId15"/>
    <p:sldId id="551" r:id="rId16"/>
    <p:sldId id="552" r:id="rId17"/>
    <p:sldId id="546" r:id="rId18"/>
    <p:sldId id="553" r:id="rId19"/>
    <p:sldId id="558" r:id="rId20"/>
    <p:sldId id="554" r:id="rId21"/>
    <p:sldId id="547" r:id="rId22"/>
    <p:sldId id="548" r:id="rId23"/>
    <p:sldId id="549" r:id="rId24"/>
    <p:sldId id="534" r:id="rId25"/>
    <p:sldId id="535" r:id="rId26"/>
    <p:sldId id="482" r:id="rId27"/>
    <p:sldId id="424" r:id="rId28"/>
    <p:sldId id="536" r:id="rId29"/>
    <p:sldId id="425"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126F0A-399E-4666-BB4E-952C9E102648}">
          <p14:sldIdLst>
            <p14:sldId id="285"/>
            <p14:sldId id="519"/>
            <p14:sldId id="426"/>
            <p14:sldId id="518"/>
            <p14:sldId id="528"/>
            <p14:sldId id="538"/>
            <p14:sldId id="556"/>
            <p14:sldId id="540"/>
            <p14:sldId id="557"/>
            <p14:sldId id="544"/>
            <p14:sldId id="541"/>
            <p14:sldId id="543"/>
            <p14:sldId id="550"/>
            <p14:sldId id="545"/>
            <p14:sldId id="551"/>
            <p14:sldId id="552"/>
            <p14:sldId id="546"/>
            <p14:sldId id="553"/>
            <p14:sldId id="558"/>
            <p14:sldId id="554"/>
            <p14:sldId id="547"/>
            <p14:sldId id="548"/>
            <p14:sldId id="549"/>
            <p14:sldId id="534"/>
            <p14:sldId id="535"/>
            <p14:sldId id="482"/>
          </p14:sldIdLst>
        </p14:section>
        <p14:section name="Untitled Section" id="{4760C73F-5E36-4C09-91D2-984C82B750F4}">
          <p14:sldIdLst>
            <p14:sldId id="424"/>
            <p14:sldId id="536"/>
            <p14:sldId id="4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9B4"/>
    <a:srgbClr val="3215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05" autoAdjust="0"/>
    <p:restoredTop sz="94643"/>
  </p:normalViewPr>
  <p:slideViewPr>
    <p:cSldViewPr snapToGrid="0" snapToObjects="1">
      <p:cViewPr varScale="1">
        <p:scale>
          <a:sx n="104" d="100"/>
          <a:sy n="104" d="100"/>
        </p:scale>
        <p:origin x="70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DD1B280-4CB0-4EC7-8E70-6EA79E0CA98D}" type="datetimeFigureOut">
              <a:rPr lang="en-US" smtClean="0"/>
              <a:t>6/24/2020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AD7868A-A55D-45E8-BE6C-10D18284BB6D}" type="slidenum">
              <a:rPr lang="en-US" smtClean="0"/>
              <a:t>‹#›</a:t>
            </a:fld>
            <a:endParaRPr lang="en-US" dirty="0"/>
          </a:p>
        </p:txBody>
      </p:sp>
    </p:spTree>
    <p:extLst>
      <p:ext uri="{BB962C8B-B14F-4D97-AF65-F5344CB8AC3E}">
        <p14:creationId xmlns:p14="http://schemas.microsoft.com/office/powerpoint/2010/main" val="3123632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840282D-B554-4CD2-8504-6DFA5A91496E}" type="datetimeFigureOut">
              <a:rPr lang="en-US" smtClean="0"/>
              <a:t>6/24/2020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6EA8977-644E-4615-B373-B3E5936936F9}" type="slidenum">
              <a:rPr lang="en-US" smtClean="0"/>
              <a:t>‹#›</a:t>
            </a:fld>
            <a:endParaRPr lang="en-US" dirty="0"/>
          </a:p>
        </p:txBody>
      </p:sp>
    </p:spTree>
    <p:extLst>
      <p:ext uri="{BB962C8B-B14F-4D97-AF65-F5344CB8AC3E}">
        <p14:creationId xmlns:p14="http://schemas.microsoft.com/office/powerpoint/2010/main" val="22235417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9C1848FB-3DDC-4774-BA58-693BECB61A18}" type="slidenum">
              <a:rPr lang="en-US" smtClean="0"/>
              <a:t>1</a:t>
            </a:fld>
            <a:endParaRPr lang="en-US" dirty="0"/>
          </a:p>
        </p:txBody>
      </p:sp>
      <p:sp>
        <p:nvSpPr>
          <p:cNvPr id="4" name="Slide Number Placeholder 3"/>
          <p:cNvSpPr>
            <a:spLocks noGrp="1"/>
          </p:cNvSpPr>
          <p:nvPr>
            <p:ph type="sldNum" sz="quarter" idx="10"/>
          </p:nvPr>
        </p:nvSpPr>
        <p:spPr/>
        <p:txBody>
          <a:bodyPr/>
          <a:lstStyle/>
          <a:p>
            <a:fld id="{C5B3DD48-186A-4377-B011-6B01350215DB}" type="slidenum">
              <a:rPr lang="en-US" smtClean="0"/>
              <a:t>1</a:t>
            </a:fld>
            <a:endParaRPr lang="en-US" dirty="0"/>
          </a:p>
        </p:txBody>
      </p:sp>
      <p:sp>
        <p:nvSpPr>
          <p:cNvPr id="5" name="Date Placeholder 4"/>
          <p:cNvSpPr>
            <a:spLocks noGrp="1"/>
          </p:cNvSpPr>
          <p:nvPr>
            <p:ph type="dt" idx="11"/>
          </p:nvPr>
        </p:nvSpPr>
        <p:spPr/>
        <p:txBody>
          <a:bodyPr/>
          <a:lstStyle/>
          <a:p>
            <a:r>
              <a:rPr lang="en-US" dirty="0"/>
              <a:t>1/13/2015</a:t>
            </a:r>
          </a:p>
        </p:txBody>
      </p:sp>
    </p:spTree>
    <p:extLst>
      <p:ext uri="{BB962C8B-B14F-4D97-AF65-F5344CB8AC3E}">
        <p14:creationId xmlns:p14="http://schemas.microsoft.com/office/powerpoint/2010/main" val="143453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anose="020B0604020202020204" pitchFamily="34" charset="0"/>
                <a:cs typeface="Helvetica" panose="020B0604020202020204" pitchFamily="34" charset="0"/>
              </a:rPr>
              <a:t>Certification: “The Applicant will provide to the Lender documentation verifying the full-time equivalent employees on the Applicant’s payroll as well as the dollar amounts of payroll costs, covered mortgage interest payments, covered rent payments and covered utility payments for the eight-week period following this loan.”</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25</a:t>
            </a:fld>
            <a:endParaRPr lang="en-US" dirty="0"/>
          </a:p>
        </p:txBody>
      </p:sp>
    </p:spTree>
    <p:extLst>
      <p:ext uri="{BB962C8B-B14F-4D97-AF65-F5344CB8AC3E}">
        <p14:creationId xmlns:p14="http://schemas.microsoft.com/office/powerpoint/2010/main" val="125165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Takeaways</a:t>
            </a:r>
            <a:r>
              <a:rPr lang="en-US" sz="1200" baseline="0" dirty="0">
                <a:solidFill>
                  <a:srgbClr val="1589B4"/>
                </a:solidFill>
                <a:latin typeface="Helvetica" panose="020B0604020202020204" pitchFamily="34" charset="0"/>
                <a:cs typeface="Helvetica" panose="020B0604020202020204" pitchFamily="34" charset="0"/>
              </a:rPr>
              <a:t> </a:t>
            </a:r>
            <a:endParaRPr lang="en-US" sz="1200" dirty="0">
              <a:solidFill>
                <a:srgbClr val="1589B4"/>
              </a:solidFill>
              <a:latin typeface="Helvetica" panose="020B0604020202020204" pitchFamily="34" charset="0"/>
              <a:cs typeface="Helvetica" panose="020B0604020202020204" pitchFamily="34" charset="0"/>
            </a:endParaRPr>
          </a:p>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Recap :Context of Rescue</a:t>
            </a:r>
            <a:r>
              <a:rPr lang="en-US" sz="1200" baseline="0" dirty="0">
                <a:solidFill>
                  <a:srgbClr val="1589B4"/>
                </a:solidFill>
                <a:latin typeface="Helvetica" panose="020B0604020202020204" pitchFamily="34" charset="0"/>
                <a:cs typeface="Helvetica" panose="020B0604020202020204" pitchFamily="34" charset="0"/>
              </a:rPr>
              <a:t> Mission </a:t>
            </a:r>
            <a:endParaRPr lang="en-US" sz="1200" dirty="0">
              <a:solidFill>
                <a:srgbClr val="1589B4"/>
              </a:solidFill>
              <a:latin typeface="Helvetica" panose="020B0604020202020204" pitchFamily="34" charset="0"/>
              <a:cs typeface="Helvetica" panose="020B0604020202020204" pitchFamily="34" charset="0"/>
            </a:endParaRPr>
          </a:p>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Shifting Regulatory Sands</a:t>
            </a:r>
          </a:p>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Rules of the Road Permissible</a:t>
            </a:r>
            <a:r>
              <a:rPr lang="en-US" sz="1200" baseline="0" dirty="0">
                <a:solidFill>
                  <a:srgbClr val="1589B4"/>
                </a:solidFill>
                <a:latin typeface="Helvetica" panose="020B0604020202020204" pitchFamily="34" charset="0"/>
                <a:cs typeface="Helvetica" panose="020B0604020202020204" pitchFamily="34" charset="0"/>
              </a:rPr>
              <a:t> vs Forgivable</a:t>
            </a:r>
            <a:endParaRPr lang="en-US" sz="1200" dirty="0">
              <a:solidFill>
                <a:srgbClr val="1589B4"/>
              </a:solidFill>
              <a:latin typeface="Helvetica" panose="020B0604020202020204" pitchFamily="34" charset="0"/>
              <a:cs typeface="Helvetica" panose="020B0604020202020204" pitchFamily="34" charset="0"/>
            </a:endParaRPr>
          </a:p>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Course Corrections </a:t>
            </a:r>
            <a:r>
              <a:rPr lang="mr-IN" sz="1200" dirty="0">
                <a:solidFill>
                  <a:srgbClr val="1589B4"/>
                </a:solidFill>
                <a:latin typeface="Helvetica" panose="020B0604020202020204" pitchFamily="34" charset="0"/>
                <a:cs typeface="Helvetica" panose="020B0604020202020204" pitchFamily="34" charset="0"/>
              </a:rPr>
              <a:t>–</a:t>
            </a:r>
            <a:r>
              <a:rPr lang="en-US" sz="1200" dirty="0">
                <a:solidFill>
                  <a:srgbClr val="1589B4"/>
                </a:solidFill>
                <a:latin typeface="Helvetica" panose="020B0604020202020204" pitchFamily="34" charset="0"/>
                <a:cs typeface="Helvetica" panose="020B0604020202020204" pitchFamily="34" charset="0"/>
              </a:rPr>
              <a:t> Adjustments to Forgiveness</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26</a:t>
            </a:fld>
            <a:endParaRPr lang="en-US" dirty="0"/>
          </a:p>
        </p:txBody>
      </p:sp>
    </p:spTree>
    <p:extLst>
      <p:ext uri="{BB962C8B-B14F-4D97-AF65-F5344CB8AC3E}">
        <p14:creationId xmlns:p14="http://schemas.microsoft.com/office/powerpoint/2010/main" val="4790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20C95363-0A42-42AE-9A68-4150869A9FEC}" type="slidenum">
              <a:rPr lang="en-US" smtClean="0"/>
              <a:t>2</a:t>
            </a:fld>
            <a:endParaRPr lang="en-US" dirty="0"/>
          </a:p>
        </p:txBody>
      </p:sp>
      <p:sp>
        <p:nvSpPr>
          <p:cNvPr id="4" name="Slide Number Placeholder 3"/>
          <p:cNvSpPr>
            <a:spLocks noGrp="1"/>
          </p:cNvSpPr>
          <p:nvPr>
            <p:ph type="sldNum" sz="quarter" idx="10"/>
          </p:nvPr>
        </p:nvSpPr>
        <p:spPr/>
        <p:txBody>
          <a:bodyPr/>
          <a:lstStyle/>
          <a:p>
            <a:fld id="{C5B3DD48-186A-4377-B011-6B01350215DB}" type="slidenum">
              <a:rPr lang="en-US" smtClean="0"/>
              <a:t>2</a:t>
            </a:fld>
            <a:endParaRPr lang="en-US" dirty="0"/>
          </a:p>
        </p:txBody>
      </p:sp>
      <p:sp>
        <p:nvSpPr>
          <p:cNvPr id="5" name="Date Placeholder 4"/>
          <p:cNvSpPr>
            <a:spLocks noGrp="1"/>
          </p:cNvSpPr>
          <p:nvPr>
            <p:ph type="dt" idx="11"/>
          </p:nvPr>
        </p:nvSpPr>
        <p:spPr/>
        <p:txBody>
          <a:bodyPr/>
          <a:lstStyle/>
          <a:p>
            <a:r>
              <a:rPr lang="en-US" dirty="0"/>
              <a:t>1/13/2015</a:t>
            </a:r>
          </a:p>
        </p:txBody>
      </p:sp>
    </p:spTree>
    <p:extLst>
      <p:ext uri="{BB962C8B-B14F-4D97-AF65-F5344CB8AC3E}">
        <p14:creationId xmlns:p14="http://schemas.microsoft.com/office/powerpoint/2010/main" val="51650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5</a:t>
            </a:fld>
            <a:endParaRPr lang="en-US" dirty="0"/>
          </a:p>
        </p:txBody>
      </p:sp>
    </p:spTree>
    <p:extLst>
      <p:ext uri="{BB962C8B-B14F-4D97-AF65-F5344CB8AC3E}">
        <p14:creationId xmlns:p14="http://schemas.microsoft.com/office/powerpoint/2010/main" val="19339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6</a:t>
            </a:fld>
            <a:endParaRPr lang="en-US" dirty="0"/>
          </a:p>
        </p:txBody>
      </p:sp>
    </p:spTree>
    <p:extLst>
      <p:ext uri="{BB962C8B-B14F-4D97-AF65-F5344CB8AC3E}">
        <p14:creationId xmlns:p14="http://schemas.microsoft.com/office/powerpoint/2010/main" val="206049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7</a:t>
            </a:fld>
            <a:endParaRPr lang="en-US" dirty="0"/>
          </a:p>
        </p:txBody>
      </p:sp>
    </p:spTree>
    <p:extLst>
      <p:ext uri="{BB962C8B-B14F-4D97-AF65-F5344CB8AC3E}">
        <p14:creationId xmlns:p14="http://schemas.microsoft.com/office/powerpoint/2010/main" val="1408062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8</a:t>
            </a:fld>
            <a:endParaRPr lang="en-US" dirty="0"/>
          </a:p>
        </p:txBody>
      </p:sp>
    </p:spTree>
    <p:extLst>
      <p:ext uri="{BB962C8B-B14F-4D97-AF65-F5344CB8AC3E}">
        <p14:creationId xmlns:p14="http://schemas.microsoft.com/office/powerpoint/2010/main" val="95015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9</a:t>
            </a:fld>
            <a:endParaRPr lang="en-US" dirty="0"/>
          </a:p>
        </p:txBody>
      </p:sp>
    </p:spTree>
    <p:extLst>
      <p:ext uri="{BB962C8B-B14F-4D97-AF65-F5344CB8AC3E}">
        <p14:creationId xmlns:p14="http://schemas.microsoft.com/office/powerpoint/2010/main" val="33486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lnSpc>
                <a:spcPct val="130000"/>
              </a:lnSpc>
              <a:buFont typeface="Arial"/>
              <a:buChar char="•"/>
            </a:pPr>
            <a:r>
              <a:rPr lang="en-US" sz="1200" dirty="0">
                <a:solidFill>
                  <a:srgbClr val="1589B4"/>
                </a:solidFill>
                <a:latin typeface="Helvetica" panose="020B0604020202020204" pitchFamily="34" charset="0"/>
                <a:cs typeface="Helvetica" panose="020B0604020202020204" pitchFamily="34" charset="0"/>
              </a:rPr>
              <a:t>Life Line - Context</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10</a:t>
            </a:fld>
            <a:endParaRPr lang="en-US" dirty="0"/>
          </a:p>
        </p:txBody>
      </p:sp>
    </p:spTree>
    <p:extLst>
      <p:ext uri="{BB962C8B-B14F-4D97-AF65-F5344CB8AC3E}">
        <p14:creationId xmlns:p14="http://schemas.microsoft.com/office/powerpoint/2010/main" val="218553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anose="020B0604020202020204" pitchFamily="34" charset="0"/>
                <a:cs typeface="Helvetica" panose="020B0604020202020204" pitchFamily="34" charset="0"/>
              </a:rPr>
              <a:t>Certification: “The Applicant will provide to the Lender documentation verifying the full-time equivalent employees on the Applicant’s payroll as well as the dollar amounts of payroll costs, covered mortgage interest payments, covered rent payments and covered utility payments for the eight-week period following this loan.”</a:t>
            </a:r>
          </a:p>
          <a:p>
            <a:endParaRPr lang="en-US" dirty="0"/>
          </a:p>
        </p:txBody>
      </p:sp>
      <p:sp>
        <p:nvSpPr>
          <p:cNvPr id="4" name="Slide Number Placeholder 3"/>
          <p:cNvSpPr>
            <a:spLocks noGrp="1"/>
          </p:cNvSpPr>
          <p:nvPr>
            <p:ph type="sldNum" sz="quarter" idx="10"/>
          </p:nvPr>
        </p:nvSpPr>
        <p:spPr/>
        <p:txBody>
          <a:bodyPr/>
          <a:lstStyle/>
          <a:p>
            <a:fld id="{46EA8977-644E-4615-B373-B3E5936936F9}" type="slidenum">
              <a:rPr lang="en-US" smtClean="0"/>
              <a:t>24</a:t>
            </a:fld>
            <a:endParaRPr lang="en-US" dirty="0"/>
          </a:p>
        </p:txBody>
      </p:sp>
    </p:spTree>
    <p:extLst>
      <p:ext uri="{BB962C8B-B14F-4D97-AF65-F5344CB8AC3E}">
        <p14:creationId xmlns:p14="http://schemas.microsoft.com/office/powerpoint/2010/main" val="428220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200">
                <a:solidFill>
                  <a:srgbClr val="1589B4"/>
                </a:solidFill>
                <a:latin typeface="Helvetica"/>
                <a:cs typeface="Helvetica"/>
              </a:defRPr>
            </a:lvl1pPr>
          </a:lstStyle>
          <a:p>
            <a:r>
              <a:rPr lang="en-US" dirty="0"/>
              <a:t>Click to edit Master title style</a:t>
            </a:r>
          </a:p>
        </p:txBody>
      </p:sp>
      <p:sp>
        <p:nvSpPr>
          <p:cNvPr id="3" name="Subtitle 2"/>
          <p:cNvSpPr>
            <a:spLocks noGrp="1"/>
          </p:cNvSpPr>
          <p:nvPr>
            <p:ph type="subTitle" idx="1"/>
          </p:nvPr>
        </p:nvSpPr>
        <p:spPr>
          <a:xfrm>
            <a:off x="1371600" y="3766191"/>
            <a:ext cx="6400800" cy="1752600"/>
          </a:xfrm>
          <a:prstGeom prst="rect">
            <a:avLst/>
          </a:prstGeom>
        </p:spPr>
        <p:txBody>
          <a:bodyPr/>
          <a:lstStyle>
            <a:lvl1pPr marL="0" indent="0" algn="ctr">
              <a:buNone/>
              <a:defRPr sz="2400">
                <a:solidFill>
                  <a:schemeClr val="bg1">
                    <a:lumMod val="65000"/>
                  </a:schemeClr>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9995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215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2E19A-35B9-2840-B980-6BF880424D02}" type="slidenum">
              <a:rPr lang="en-US" smtClean="0"/>
              <a:t>‹#›</a:t>
            </a:fld>
            <a:endParaRPr lang="en-US" dirty="0"/>
          </a:p>
        </p:txBody>
      </p:sp>
      <p:pic>
        <p:nvPicPr>
          <p:cNvPr id="3" name="Picture 2" descr="CLRM-int-slid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20" y="30004"/>
            <a:ext cx="9388040" cy="6839856"/>
          </a:xfrm>
          <a:prstGeom prst="rect">
            <a:avLst/>
          </a:prstGeom>
        </p:spPr>
      </p:pic>
    </p:spTree>
    <p:extLst>
      <p:ext uri="{BB962C8B-B14F-4D97-AF65-F5344CB8AC3E}">
        <p14:creationId xmlns:p14="http://schemas.microsoft.com/office/powerpoint/2010/main" val="637277401"/>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s.gould@clrm.com" TargetMode="External"/><Relationship Id="rId2" Type="http://schemas.openxmlformats.org/officeDocument/2006/relationships/hyperlink" Target="mailto:m.benson@clrm.com"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8" Type="http://schemas.openxmlformats.org/officeDocument/2006/relationships/hyperlink" Target="https://www.sba.gov/document/sba-form-paycheck-protection-program-ez-loan-forgiveness-application-6-16-2020" TargetMode="External"/><Relationship Id="rId3" Type="http://schemas.openxmlformats.org/officeDocument/2006/relationships/hyperlink" Target="https://home.treasury.gov/policy-issues/cares/assistance-for-small-businesses" TargetMode="External"/><Relationship Id="rId7" Type="http://schemas.openxmlformats.org/officeDocument/2006/relationships/hyperlink" Target="https://www.sba.gov/document/sba-form-paycheck-protection-program-loan-forgiveness-application-revised-6-16-2020" TargetMode="External"/><Relationship Id="rId2" Type="http://schemas.openxmlformats.org/officeDocument/2006/relationships/hyperlink" Target="https://www.sba.gov/funding-programs/loans/coronavirus-relief-options/paycheck-protection-program" TargetMode="External"/><Relationship Id="rId1" Type="http://schemas.openxmlformats.org/officeDocument/2006/relationships/slideLayout" Target="../slideLayouts/slideLayout2.xml"/><Relationship Id="rId6" Type="http://schemas.openxmlformats.org/officeDocument/2006/relationships/hyperlink" Target="https://home.treasury.gov/system/files/136/PPP-IFR-Revisions-to-First-Interim-Final-Rule.pdf" TargetMode="External"/><Relationship Id="rId5" Type="http://schemas.openxmlformats.org/officeDocument/2006/relationships/hyperlink" Target="https://www.sba.gov/document/support--faq-lenders-borrowers" TargetMode="External"/><Relationship Id="rId4" Type="http://schemas.openxmlformats.org/officeDocument/2006/relationships/hyperlink" Target="https://www.nhsbdc.org/covid-19-assistanc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RM-cover-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9" y="2628"/>
            <a:ext cx="9410370" cy="6856126"/>
          </a:xfrm>
          <a:prstGeom prst="rect">
            <a:avLst/>
          </a:prstGeom>
        </p:spPr>
      </p:pic>
      <p:sp>
        <p:nvSpPr>
          <p:cNvPr id="3" name="Subtitle 2"/>
          <p:cNvSpPr>
            <a:spLocks noGrp="1"/>
          </p:cNvSpPr>
          <p:nvPr>
            <p:ph type="subTitle" idx="1"/>
          </p:nvPr>
        </p:nvSpPr>
        <p:spPr>
          <a:xfrm>
            <a:off x="2582915" y="2081428"/>
            <a:ext cx="6400800" cy="3938842"/>
          </a:xfrm>
        </p:spPr>
        <p:txBody>
          <a:bodyPr/>
          <a:lstStyle/>
          <a:p>
            <a:pPr algn="r"/>
            <a:r>
              <a:rPr lang="en-US" sz="2000" dirty="0">
                <a:solidFill>
                  <a:schemeClr val="tx1"/>
                </a:solidFill>
                <a:latin typeface="Helvetica"/>
                <a:cs typeface="Helvetica"/>
              </a:rPr>
              <a:t>June 25, 2020</a:t>
            </a:r>
          </a:p>
          <a:p>
            <a:pPr algn="r"/>
            <a:r>
              <a:rPr lang="en-US" dirty="0">
                <a:solidFill>
                  <a:schemeClr val="bg1">
                    <a:lumMod val="65000"/>
                  </a:schemeClr>
                </a:solidFill>
                <a:latin typeface="Helvetica"/>
                <a:cs typeface="Helvetica"/>
              </a:rPr>
              <a:t> </a:t>
            </a:r>
            <a:endParaRPr lang="en-US" sz="3200" dirty="0">
              <a:solidFill>
                <a:srgbClr val="1589B4"/>
              </a:solidFill>
            </a:endParaRPr>
          </a:p>
          <a:p>
            <a:pPr algn="r"/>
            <a:r>
              <a:rPr lang="en-US" sz="3600" dirty="0">
                <a:solidFill>
                  <a:srgbClr val="1589B4"/>
                </a:solidFill>
              </a:rPr>
              <a:t>PPP Loan Forgiveness</a:t>
            </a:r>
          </a:p>
          <a:p>
            <a:pPr algn="r"/>
            <a:r>
              <a:rPr lang="en-US" sz="3600" dirty="0">
                <a:solidFill>
                  <a:srgbClr val="1589B4"/>
                </a:solidFill>
              </a:rPr>
              <a:t>Update </a:t>
            </a:r>
            <a:endParaRPr lang="en-US" sz="3600" dirty="0">
              <a:solidFill>
                <a:srgbClr val="1589B4"/>
              </a:solidFill>
              <a:latin typeface="Helvetica"/>
              <a:cs typeface="Helvetica"/>
            </a:endParaRPr>
          </a:p>
        </p:txBody>
      </p:sp>
      <p:cxnSp>
        <p:nvCxnSpPr>
          <p:cNvPr id="6" name="Straight Connector 5"/>
          <p:cNvCxnSpPr/>
          <p:nvPr/>
        </p:nvCxnSpPr>
        <p:spPr>
          <a:xfrm flipH="1">
            <a:off x="6072577" y="2753318"/>
            <a:ext cx="283051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459793" y="4279786"/>
            <a:ext cx="2523922" cy="369332"/>
          </a:xfrm>
          <a:prstGeom prst="rect">
            <a:avLst/>
          </a:prstGeom>
        </p:spPr>
        <p:txBody>
          <a:bodyPr wrap="square">
            <a:spAutoFit/>
          </a:bodyPr>
          <a:lstStyle/>
          <a:p>
            <a:r>
              <a:rPr lang="en-US" dirty="0">
                <a:latin typeface="Helvetica"/>
                <a:cs typeface="Helvetica"/>
              </a:rPr>
              <a:t>Presented For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412" y="4833620"/>
            <a:ext cx="3438525" cy="23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4069812" y="4957200"/>
            <a:ext cx="4878387" cy="1015663"/>
          </a:xfrm>
          <a:prstGeom prst="rect">
            <a:avLst/>
          </a:prstGeom>
        </p:spPr>
        <p:txBody>
          <a:bodyPr wrap="none">
            <a:spAutoFit/>
          </a:bodyPr>
          <a:lstStyle/>
          <a:p>
            <a:pPr algn="r"/>
            <a:r>
              <a:rPr lang="en-US" sz="2000" b="1" i="1" dirty="0">
                <a:latin typeface="Helvetica" panose="020B0604020202020204" pitchFamily="34" charset="0"/>
                <a:cs typeface="Helvetica" panose="020B0604020202020204" pitchFamily="34" charset="0"/>
              </a:rPr>
              <a:t>New Hampshire Aerospace &amp; Defense </a:t>
            </a:r>
          </a:p>
          <a:p>
            <a:pPr algn="r"/>
            <a:r>
              <a:rPr lang="en-US" sz="2000" b="1" i="1" dirty="0">
                <a:latin typeface="Helvetica" panose="020B0604020202020204" pitchFamily="34" charset="0"/>
                <a:cs typeface="Helvetica" panose="020B0604020202020204" pitchFamily="34" charset="0"/>
              </a:rPr>
              <a:t>Export Consortium (NHADEC) </a:t>
            </a:r>
          </a:p>
          <a:p>
            <a:pPr algn="r"/>
            <a:r>
              <a:rPr lang="en-US" sz="2000" b="1" i="1" dirty="0">
                <a:latin typeface="Helvetica" panose="020B0604020202020204" pitchFamily="34" charset="0"/>
                <a:cs typeface="Helvetica" panose="020B0604020202020204" pitchFamily="34" charset="0"/>
              </a:rPr>
              <a:t>and New Hampshire Tech Alliance</a:t>
            </a:r>
          </a:p>
        </p:txBody>
      </p:sp>
    </p:spTree>
    <p:extLst>
      <p:ext uri="{BB962C8B-B14F-4D97-AF65-F5344CB8AC3E}">
        <p14:creationId xmlns:p14="http://schemas.microsoft.com/office/powerpoint/2010/main" val="3914195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5564600"/>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Guidelines for Loan Forgiveness</a:t>
            </a:r>
          </a:p>
          <a:p>
            <a:endParaRPr lang="en-US" sz="2400" dirty="0">
              <a:solidFill>
                <a:srgbClr val="1589B4"/>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Forgiveness amount may be </a:t>
            </a:r>
            <a:r>
              <a:rPr lang="en-US" sz="2400" b="1" dirty="0">
                <a:solidFill>
                  <a:srgbClr val="FF0000"/>
                </a:solidFill>
                <a:latin typeface="Helvetica" panose="020B0604020202020204" pitchFamily="34" charset="0"/>
                <a:cs typeface="Helvetica" panose="020B0604020202020204" pitchFamily="34" charset="0"/>
              </a:rPr>
              <a:t>reduced</a:t>
            </a:r>
            <a:r>
              <a:rPr lang="en-US" sz="2400" dirty="0">
                <a:latin typeface="Helvetica" panose="020B0604020202020204" pitchFamily="34" charset="0"/>
                <a:cs typeface="Helvetica" panose="020B0604020202020204" pitchFamily="34" charset="0"/>
              </a:rPr>
              <a:t>:</a:t>
            </a:r>
          </a:p>
          <a:p>
            <a:pPr marL="742950" lvl="1"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Headcount Adjustment</a:t>
            </a:r>
          </a:p>
          <a:p>
            <a:pPr marL="1200150" lvl="2"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Applies if there is a reduction in full time equivalents</a:t>
            </a:r>
          </a:p>
          <a:p>
            <a:pPr marL="1200150" lvl="2"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Subject to new exceptions provided by Treasury and SBA in new guidance</a:t>
            </a:r>
          </a:p>
          <a:p>
            <a:pPr lvl="2"/>
            <a:endParaRPr lang="en-US" sz="24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Compensation Adjustment</a:t>
            </a:r>
          </a:p>
          <a:p>
            <a:pPr marL="1200150" lvl="2"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Applies if any employee’s compensation is reduced more than 25%</a:t>
            </a:r>
          </a:p>
          <a:p>
            <a:r>
              <a:rPr lang="en-US" dirty="0">
                <a:latin typeface="Helvetica" panose="020B0604020202020204" pitchFamily="34" charset="0"/>
                <a:cs typeface="Helvetica" panose="020B0604020202020204" pitchFamily="34" charset="0"/>
              </a:rPr>
              <a:t> </a:t>
            </a:r>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8746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1F44-DE58-406E-B144-3BC2E14980F5}"/>
              </a:ext>
            </a:extLst>
          </p:cNvPr>
          <p:cNvSpPr>
            <a:spLocks noGrp="1"/>
          </p:cNvSpPr>
          <p:nvPr>
            <p:ph type="ctrTitle"/>
          </p:nvPr>
        </p:nvSpPr>
        <p:spPr>
          <a:xfrm>
            <a:off x="685800" y="201882"/>
            <a:ext cx="7772400" cy="878774"/>
          </a:xfrm>
        </p:spPr>
        <p:txBody>
          <a:bodyPr/>
          <a:lstStyle/>
          <a:p>
            <a:r>
              <a:rPr lang="en-US" dirty="0"/>
              <a:t>PPP Loan Forgiveness Update – What is New Since May 15</a:t>
            </a:r>
            <a:r>
              <a:rPr lang="en-US" baseline="30000" dirty="0"/>
              <a:t>th</a:t>
            </a:r>
            <a:r>
              <a:rPr lang="en-US" dirty="0"/>
              <a:t>? </a:t>
            </a:r>
            <a:br>
              <a:rPr lang="en-US" dirty="0"/>
            </a:br>
            <a:endParaRPr lang="en-US" dirty="0"/>
          </a:p>
        </p:txBody>
      </p:sp>
      <p:sp>
        <p:nvSpPr>
          <p:cNvPr id="3" name="Subtitle 2">
            <a:extLst>
              <a:ext uri="{FF2B5EF4-FFF2-40B4-BE49-F238E27FC236}">
                <a16:creationId xmlns:a16="http://schemas.microsoft.com/office/drawing/2014/main" id="{180533E4-74EA-43C8-B302-59B55657F671}"/>
              </a:ext>
            </a:extLst>
          </p:cNvPr>
          <p:cNvSpPr>
            <a:spLocks noGrp="1"/>
          </p:cNvSpPr>
          <p:nvPr>
            <p:ph type="subTitle" idx="1"/>
          </p:nvPr>
        </p:nvSpPr>
        <p:spPr>
          <a:xfrm>
            <a:off x="403761" y="1306286"/>
            <a:ext cx="7897091" cy="4212505"/>
          </a:xfrm>
        </p:spPr>
        <p:txBody>
          <a:bodyPr/>
          <a:lstStyle/>
          <a:p>
            <a:pPr marL="342900" indent="-342900" algn="l">
              <a:buFont typeface="Arial" panose="020B0604020202020204" pitchFamily="34" charset="0"/>
              <a:buChar char="•"/>
            </a:pPr>
            <a:r>
              <a:rPr lang="en-US" dirty="0">
                <a:solidFill>
                  <a:schemeClr val="tx1"/>
                </a:solidFill>
              </a:rPr>
              <a:t>May 22</a:t>
            </a:r>
            <a:r>
              <a:rPr lang="en-US" baseline="30000" dirty="0">
                <a:solidFill>
                  <a:schemeClr val="tx1"/>
                </a:solidFill>
              </a:rPr>
              <a:t>nd</a:t>
            </a:r>
            <a:r>
              <a:rPr lang="en-US" dirty="0">
                <a:solidFill>
                  <a:schemeClr val="tx1"/>
                </a:solidFill>
              </a:rPr>
              <a:t> – New Interim Final Rules from Treasury Department and SBA</a:t>
            </a:r>
          </a:p>
          <a:p>
            <a:pPr algn="l"/>
            <a:endParaRPr lang="en-US" dirty="0">
              <a:solidFill>
                <a:schemeClr val="tx1"/>
              </a:solidFill>
            </a:endParaRPr>
          </a:p>
          <a:p>
            <a:pPr marL="342900" indent="-342900" algn="l">
              <a:buFont typeface="Arial" panose="020B0604020202020204" pitchFamily="34" charset="0"/>
              <a:buChar char="•"/>
            </a:pPr>
            <a:r>
              <a:rPr lang="en-US" dirty="0">
                <a:solidFill>
                  <a:schemeClr val="tx1"/>
                </a:solidFill>
              </a:rPr>
              <a:t>June 5</a:t>
            </a:r>
            <a:r>
              <a:rPr lang="en-US" baseline="30000" dirty="0">
                <a:solidFill>
                  <a:schemeClr val="tx1"/>
                </a:solidFill>
              </a:rPr>
              <a:t>th</a:t>
            </a:r>
            <a:r>
              <a:rPr lang="en-US" dirty="0">
                <a:solidFill>
                  <a:schemeClr val="tx1"/>
                </a:solidFill>
              </a:rPr>
              <a:t> – PPP Flexibility Act</a:t>
            </a:r>
          </a:p>
          <a:p>
            <a:pPr algn="l"/>
            <a:endParaRPr lang="en-US" dirty="0">
              <a:solidFill>
                <a:schemeClr val="tx1"/>
              </a:solidFill>
            </a:endParaRPr>
          </a:p>
          <a:p>
            <a:pPr marL="342900" indent="-342900" algn="l">
              <a:buFont typeface="Arial" panose="020B0604020202020204" pitchFamily="34" charset="0"/>
              <a:buChar char="•"/>
            </a:pPr>
            <a:r>
              <a:rPr lang="en-US" dirty="0">
                <a:solidFill>
                  <a:schemeClr val="tx1"/>
                </a:solidFill>
              </a:rPr>
              <a:t>June 17</a:t>
            </a:r>
            <a:r>
              <a:rPr lang="en-US" baseline="30000" dirty="0">
                <a:solidFill>
                  <a:schemeClr val="tx1"/>
                </a:solidFill>
              </a:rPr>
              <a:t>th</a:t>
            </a:r>
            <a:r>
              <a:rPr lang="en-US" dirty="0">
                <a:solidFill>
                  <a:schemeClr val="tx1"/>
                </a:solidFill>
              </a:rPr>
              <a:t> – New PPP Loan Forgiveness Application and New “Form 3508EZ” and Revisions to Third and Sixth Interim Final Rules</a:t>
            </a:r>
          </a:p>
          <a:p>
            <a:pPr algn="l"/>
            <a:endParaRPr lang="en-US" dirty="0">
              <a:solidFill>
                <a:schemeClr val="tx1"/>
              </a:solidFill>
            </a:endParaRPr>
          </a:p>
          <a:p>
            <a:pPr marL="342900" indent="-342900" algn="l">
              <a:buFont typeface="Arial" panose="020B0604020202020204" pitchFamily="34" charset="0"/>
              <a:buChar char="•"/>
            </a:pPr>
            <a:r>
              <a:rPr lang="en-US" dirty="0">
                <a:solidFill>
                  <a:schemeClr val="tx1"/>
                </a:solidFill>
              </a:rPr>
              <a:t>More to Come – Definite maybe!</a:t>
            </a:r>
          </a:p>
        </p:txBody>
      </p:sp>
    </p:spTree>
    <p:extLst>
      <p:ext uri="{BB962C8B-B14F-4D97-AF65-F5344CB8AC3E}">
        <p14:creationId xmlns:p14="http://schemas.microsoft.com/office/powerpoint/2010/main" val="4195707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May 22</a:t>
            </a:r>
            <a:r>
              <a:rPr lang="en-US" sz="9000" baseline="30000" dirty="0">
                <a:solidFill>
                  <a:srgbClr val="1589B4"/>
                </a:solidFill>
                <a:latin typeface="Helvetica" panose="020B0604020202020204" pitchFamily="34" charset="0"/>
                <a:cs typeface="Helvetica" panose="020B0604020202020204" pitchFamily="34" charset="0"/>
              </a:rPr>
              <a:t>nd</a:t>
            </a:r>
            <a:r>
              <a:rPr lang="en-US" sz="9000" dirty="0">
                <a:solidFill>
                  <a:srgbClr val="1589B4"/>
                </a:solidFill>
                <a:latin typeface="Helvetica" panose="020B0604020202020204" pitchFamily="34" charset="0"/>
                <a:cs typeface="Helvetica" panose="020B0604020202020204" pitchFamily="34" charset="0"/>
              </a:rPr>
              <a:t> – New Interim Rules</a:t>
            </a:r>
          </a:p>
          <a:p>
            <a:pPr algn="l">
              <a:lnSpc>
                <a:spcPct val="130000"/>
              </a:lnSpc>
            </a:pPr>
            <a:endParaRPr lang="en-US" sz="4200" dirty="0">
              <a:latin typeface="Helvetica" panose="020B0604020202020204" pitchFamily="34" charset="0"/>
              <a:cs typeface="Helvetica" panose="020B0604020202020204" pitchFamily="34" charset="0"/>
            </a:endParaRPr>
          </a:p>
          <a:p>
            <a:pPr marL="571500" indent="-571500" algn="l">
              <a:lnSpc>
                <a:spcPct val="130000"/>
              </a:lnSpc>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Clarification on “incurred or paid” for payroll and non-payroll costs</a:t>
            </a:r>
          </a:p>
          <a:p>
            <a:pPr algn="l">
              <a:lnSpc>
                <a:spcPct val="130000"/>
              </a:lnSpc>
            </a:pPr>
            <a:endParaRPr lang="en-US" sz="84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Change to period for calculating payroll costs</a:t>
            </a:r>
          </a:p>
          <a:p>
            <a:pPr lvl="0" algn="l"/>
            <a:endParaRPr lang="en-US" sz="84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Full-Time Equivalent (FTE) – Clarified</a:t>
            </a:r>
          </a:p>
          <a:p>
            <a:pPr lvl="0" algn="l"/>
            <a:endParaRPr lang="en-US" sz="84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Clarified treatment of employees fired for cause, voluntarily resign or voluntarily request a reduced schedule</a:t>
            </a:r>
          </a:p>
          <a:p>
            <a:pPr lvl="0" algn="l"/>
            <a:endParaRPr lang="en-US" sz="84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Clarified loan forgiveness calculations for owner-employees</a:t>
            </a:r>
          </a:p>
        </p:txBody>
      </p:sp>
    </p:spTree>
    <p:extLst>
      <p:ext uri="{BB962C8B-B14F-4D97-AF65-F5344CB8AC3E}">
        <p14:creationId xmlns:p14="http://schemas.microsoft.com/office/powerpoint/2010/main" val="110619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May 22</a:t>
            </a:r>
            <a:r>
              <a:rPr lang="en-US" sz="9000" baseline="30000" dirty="0">
                <a:solidFill>
                  <a:srgbClr val="1589B4"/>
                </a:solidFill>
                <a:latin typeface="Helvetica" panose="020B0604020202020204" pitchFamily="34" charset="0"/>
                <a:cs typeface="Helvetica" panose="020B0604020202020204" pitchFamily="34" charset="0"/>
              </a:rPr>
              <a:t>nd</a:t>
            </a:r>
            <a:r>
              <a:rPr lang="en-US" sz="9000" dirty="0">
                <a:solidFill>
                  <a:srgbClr val="1589B4"/>
                </a:solidFill>
                <a:latin typeface="Helvetica" panose="020B0604020202020204" pitchFamily="34" charset="0"/>
                <a:cs typeface="Helvetica" panose="020B0604020202020204" pitchFamily="34" charset="0"/>
              </a:rPr>
              <a:t> – New Interim Rules</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200" dirty="0">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6500" dirty="0">
                <a:solidFill>
                  <a:schemeClr val="tx1"/>
                </a:solidFill>
                <a:latin typeface="Helvetica" panose="020B0604020202020204" pitchFamily="34" charset="0"/>
                <a:cs typeface="Helvetica" panose="020B0604020202020204" pitchFamily="34" charset="0"/>
              </a:rPr>
              <a:t>PPP Lenders must issue decisions on PPP Loan forgiveness applications within 60 days from receipt of completed PPP loan forgiveness applications.</a:t>
            </a:r>
          </a:p>
          <a:p>
            <a:pPr lvl="0" algn="l"/>
            <a:endParaRPr lang="en-US" sz="65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6500" dirty="0">
                <a:solidFill>
                  <a:schemeClr val="tx1"/>
                </a:solidFill>
                <a:latin typeface="Helvetica" panose="020B0604020202020204" pitchFamily="34" charset="0"/>
                <a:cs typeface="Helvetica" panose="020B0604020202020204" pitchFamily="34" charset="0"/>
              </a:rPr>
              <a:t>SBA must remit the PPP loan forgiveness amount to the PPP lender within 90 days after the PPP Lender has approved the forgiveness amount (subject to SBA eligibility review).</a:t>
            </a:r>
          </a:p>
          <a:p>
            <a:pPr lvl="0" algn="l"/>
            <a:endParaRPr lang="en-US" sz="65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6500" dirty="0">
                <a:solidFill>
                  <a:schemeClr val="tx1"/>
                </a:solidFill>
                <a:latin typeface="Helvetica" panose="020B0604020202020204" pitchFamily="34" charset="0"/>
                <a:cs typeface="Helvetica" panose="020B0604020202020204" pitchFamily="34" charset="0"/>
              </a:rPr>
              <a:t>SBA can review ALL loan applications, uses of proceeds and loan forgiveness applications</a:t>
            </a:r>
          </a:p>
          <a:p>
            <a:pPr lvl="0" algn="l"/>
            <a:endParaRPr lang="en-US" sz="6500" dirty="0">
              <a:solidFill>
                <a:schemeClr val="tx1"/>
              </a:solidFill>
              <a:latin typeface="Helvetica" panose="020B0604020202020204" pitchFamily="34" charset="0"/>
              <a:cs typeface="Helvetica" panose="020B0604020202020204" pitchFamily="34" charset="0"/>
            </a:endParaRPr>
          </a:p>
          <a:p>
            <a:pPr marL="571500" lvl="0" indent="-571500" algn="l">
              <a:buFont typeface="Arial" panose="020B0604020202020204" pitchFamily="34" charset="0"/>
              <a:buChar char="•"/>
            </a:pPr>
            <a:r>
              <a:rPr lang="en-US" sz="6500" dirty="0">
                <a:solidFill>
                  <a:schemeClr val="tx1"/>
                </a:solidFill>
                <a:latin typeface="Helvetica" panose="020B0604020202020204" pitchFamily="34" charset="0"/>
                <a:cs typeface="Helvetica" panose="020B0604020202020204" pitchFamily="34" charset="0"/>
              </a:rPr>
              <a:t>PPP borrowers must retain all applicable records for 6 years</a:t>
            </a:r>
          </a:p>
        </p:txBody>
      </p:sp>
    </p:spTree>
    <p:extLst>
      <p:ext uri="{BB962C8B-B14F-4D97-AF65-F5344CB8AC3E}">
        <p14:creationId xmlns:p14="http://schemas.microsoft.com/office/powerpoint/2010/main" val="263724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 5</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PPP Flexibility Act</a:t>
            </a:r>
          </a:p>
          <a:p>
            <a:pPr algn="l">
              <a:lnSpc>
                <a:spcPct val="130000"/>
              </a:lnSpc>
            </a:pPr>
            <a:endParaRPr lang="en-US" sz="42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“Covered Period” to spend PPP loan proceeds is now 24 weeks by default</a:t>
            </a:r>
          </a:p>
          <a:p>
            <a:pPr lvl="0" algn="l"/>
            <a:endParaRPr lang="en-US" sz="84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Reduced minimum percentage of PPP Loan proceeds required to be spent on payroll from 75% to 60%.  </a:t>
            </a:r>
          </a:p>
          <a:p>
            <a:pPr lvl="0" algn="l"/>
            <a:endParaRPr lang="en-US" sz="84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Time period to restore FTEs and wages to the levels they were prior to the COVID-19 pandemic has been extended from June 30, 2020 to December 31, 2020.</a:t>
            </a:r>
          </a:p>
          <a:p>
            <a:pPr lvl="0" algn="l"/>
            <a:endParaRPr lang="en-US" sz="84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2289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 5</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PPP Flexibility Act</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2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6800" dirty="0">
                <a:solidFill>
                  <a:schemeClr val="tx1"/>
                </a:solidFill>
                <a:latin typeface="Helvetica" panose="020B0604020202020204" pitchFamily="34" charset="0"/>
                <a:cs typeface="Helvetica" panose="020B0604020202020204" pitchFamily="34" charset="0"/>
              </a:rPr>
              <a:t>Two new exceptions  - allow borrowers to make adjustments to requirements for loan forgiveness that FTE levels be maintained</a:t>
            </a:r>
          </a:p>
          <a:p>
            <a:pPr lvl="0" algn="l"/>
            <a:endParaRPr lang="en-US" sz="68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6800" dirty="0">
                <a:solidFill>
                  <a:schemeClr val="tx1"/>
                </a:solidFill>
                <a:latin typeface="Helvetica" panose="020B0604020202020204" pitchFamily="34" charset="0"/>
                <a:cs typeface="Helvetica" panose="020B0604020202020204" pitchFamily="34" charset="0"/>
              </a:rPr>
              <a:t>Must provide documentation showing:</a:t>
            </a:r>
          </a:p>
          <a:p>
            <a:pPr lvl="0" algn="l"/>
            <a:endParaRPr lang="en-US" sz="6800" dirty="0">
              <a:solidFill>
                <a:schemeClr val="tx1"/>
              </a:solidFill>
              <a:latin typeface="Helvetica" panose="020B0604020202020204" pitchFamily="34" charset="0"/>
              <a:cs typeface="Helvetica" panose="020B0604020202020204" pitchFamily="34" charset="0"/>
            </a:endParaRPr>
          </a:p>
          <a:p>
            <a:pPr lvl="1" algn="l"/>
            <a:r>
              <a:rPr lang="en-US" sz="6000" dirty="0">
                <a:solidFill>
                  <a:schemeClr val="tx1"/>
                </a:solidFill>
                <a:latin typeface="Helvetica" panose="020B0604020202020204" pitchFamily="34" charset="0"/>
                <a:cs typeface="Helvetica" panose="020B0604020202020204" pitchFamily="34" charset="0"/>
              </a:rPr>
              <a:t>	(a) 		they are unable to rehire similarly qualified employees for unfilled positions on or before December 31, 2020; </a:t>
            </a:r>
          </a:p>
          <a:p>
            <a:pPr lvl="1" algn="l"/>
            <a:endParaRPr lang="en-US" sz="6000" dirty="0">
              <a:solidFill>
                <a:schemeClr val="tx1"/>
              </a:solidFill>
              <a:latin typeface="Helvetica" panose="020B0604020202020204" pitchFamily="34" charset="0"/>
              <a:cs typeface="Helvetica" panose="020B0604020202020204" pitchFamily="34" charset="0"/>
            </a:endParaRPr>
          </a:p>
          <a:p>
            <a:pPr lvl="1" algn="l"/>
            <a:r>
              <a:rPr lang="en-US" sz="6000" dirty="0">
                <a:solidFill>
                  <a:schemeClr val="tx1"/>
                </a:solidFill>
                <a:latin typeface="Helvetica" panose="020B0604020202020204" pitchFamily="34" charset="0"/>
                <a:cs typeface="Helvetica" panose="020B0604020202020204" pitchFamily="34" charset="0"/>
              </a:rPr>
              <a:t>	OR </a:t>
            </a:r>
          </a:p>
          <a:p>
            <a:pPr lvl="1" algn="l"/>
            <a:endParaRPr lang="en-US" sz="6000" dirty="0">
              <a:solidFill>
                <a:schemeClr val="tx1"/>
              </a:solidFill>
              <a:latin typeface="Helvetica" panose="020B0604020202020204" pitchFamily="34" charset="0"/>
              <a:cs typeface="Helvetica" panose="020B0604020202020204" pitchFamily="34" charset="0"/>
            </a:endParaRPr>
          </a:p>
          <a:p>
            <a:pPr lvl="1" algn="l"/>
            <a:r>
              <a:rPr lang="en-US" sz="6000" dirty="0">
                <a:solidFill>
                  <a:schemeClr val="tx1"/>
                </a:solidFill>
                <a:latin typeface="Helvetica" panose="020B0604020202020204" pitchFamily="34" charset="0"/>
                <a:cs typeface="Helvetica" panose="020B0604020202020204" pitchFamily="34" charset="0"/>
              </a:rPr>
              <a:t>	(b) 		they are unable to return to the same level of business activity between March 1, 2020 and December 31, 2020, as they experienced before February 15, 2020 for certain reasons.</a:t>
            </a:r>
          </a:p>
        </p:txBody>
      </p:sp>
    </p:spTree>
    <p:extLst>
      <p:ext uri="{BB962C8B-B14F-4D97-AF65-F5344CB8AC3E}">
        <p14:creationId xmlns:p14="http://schemas.microsoft.com/office/powerpoint/2010/main" val="525171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 5</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PPP Flexibility Act</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2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6800" dirty="0">
                <a:solidFill>
                  <a:schemeClr val="tx1"/>
                </a:solidFill>
                <a:latin typeface="Helvetica" panose="020B0604020202020204" pitchFamily="34" charset="0"/>
                <a:cs typeface="Helvetica" panose="020B0604020202020204" pitchFamily="34" charset="0"/>
              </a:rPr>
              <a:t>PPP borrowers can defer employer portion of federal payroll taxes for up to two (2) years, even if the PPP loan has been forgiven.</a:t>
            </a:r>
          </a:p>
          <a:p>
            <a:pPr lvl="0" algn="l"/>
            <a:endParaRPr lang="en-US" sz="6800" dirty="0">
              <a:solidFill>
                <a:schemeClr val="tx1"/>
              </a:solidFill>
              <a:latin typeface="Helvetica" panose="020B0604020202020204" pitchFamily="34" charset="0"/>
              <a:cs typeface="Helvetica" panose="020B0604020202020204" pitchFamily="34" charset="0"/>
            </a:endParaRPr>
          </a:p>
          <a:p>
            <a:pPr marL="685800" indent="-685800" algn="l">
              <a:buFont typeface="Arial" panose="020B0604020202020204" pitchFamily="34" charset="0"/>
              <a:buChar char="•"/>
            </a:pPr>
            <a:r>
              <a:rPr lang="en-US" sz="6800" dirty="0">
                <a:solidFill>
                  <a:schemeClr val="tx1"/>
                </a:solidFill>
                <a:latin typeface="Helvetica" panose="020B0604020202020204" pitchFamily="34" charset="0"/>
                <a:cs typeface="Helvetica" panose="020B0604020202020204" pitchFamily="34" charset="0"/>
              </a:rPr>
              <a:t>The minimum term of any PPP loan which is not forgiven will be extended from two (2) years to five (5) years for loans taken on or after June 5.</a:t>
            </a:r>
          </a:p>
        </p:txBody>
      </p:sp>
    </p:spTree>
    <p:extLst>
      <p:ext uri="{BB962C8B-B14F-4D97-AF65-F5344CB8AC3E}">
        <p14:creationId xmlns:p14="http://schemas.microsoft.com/office/powerpoint/2010/main" val="183035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June17</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New PPP Loan Forgiveness Application; New EZ Loan Forgiveness Application; and New Guidance</a:t>
            </a:r>
          </a:p>
          <a:p>
            <a:pPr algn="l">
              <a:lnSpc>
                <a:spcPct val="130000"/>
              </a:lnSpc>
            </a:pPr>
            <a:endParaRPr lang="en-US" sz="4800" dirty="0">
              <a:solidFill>
                <a:schemeClr val="tx1"/>
              </a:solidFill>
              <a:latin typeface="Helvetica" panose="020B0604020202020204" pitchFamily="34" charset="0"/>
              <a:cs typeface="Helvetica" panose="020B0604020202020204" pitchFamily="34" charset="0"/>
            </a:endParaRPr>
          </a:p>
          <a:p>
            <a:pPr lvl="0" algn="l"/>
            <a:r>
              <a:rPr lang="en-US" sz="8000" dirty="0">
                <a:solidFill>
                  <a:schemeClr val="tx1"/>
                </a:solidFill>
                <a:latin typeface="Helvetica" panose="020B0604020202020204" pitchFamily="34" charset="0"/>
                <a:cs typeface="Helvetica" panose="020B0604020202020204" pitchFamily="34" charset="0"/>
              </a:rPr>
              <a:t>New Guidance</a:t>
            </a:r>
          </a:p>
          <a:p>
            <a:pPr marL="685800" lvl="0" indent="-685800" algn="l">
              <a:buFont typeface="Arial" panose="020B0604020202020204" pitchFamily="34" charset="0"/>
              <a:buChar char="•"/>
            </a:pPr>
            <a:r>
              <a:rPr lang="en-US" sz="8000" dirty="0">
                <a:solidFill>
                  <a:schemeClr val="tx1"/>
                </a:solidFill>
                <a:latin typeface="Helvetica" panose="020B0604020202020204" pitchFamily="34" charset="0"/>
                <a:cs typeface="Helvetica" panose="020B0604020202020204" pitchFamily="34" charset="0"/>
              </a:rPr>
              <a:t>New streamlined (and shorter) PPP Forgiveness Application</a:t>
            </a:r>
          </a:p>
          <a:p>
            <a:pPr lvl="0" algn="l"/>
            <a:endParaRPr lang="en-US" sz="80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8000" dirty="0">
                <a:solidFill>
                  <a:schemeClr val="tx1"/>
                </a:solidFill>
                <a:latin typeface="Helvetica" panose="020B0604020202020204" pitchFamily="34" charset="0"/>
                <a:cs typeface="Helvetica" panose="020B0604020202020204" pitchFamily="34" charset="0"/>
              </a:rPr>
              <a:t>New Form 3508EZ (even shorter) PPP Forgiveness Application, for those PPP borrowers for which one of the following </a:t>
            </a:r>
            <a:r>
              <a:rPr lang="en-US" sz="8000" u="sng" dirty="0">
                <a:solidFill>
                  <a:schemeClr val="tx1"/>
                </a:solidFill>
                <a:latin typeface="Helvetica" panose="020B0604020202020204" pitchFamily="34" charset="0"/>
                <a:cs typeface="Helvetica" panose="020B0604020202020204" pitchFamily="34" charset="0"/>
              </a:rPr>
              <a:t>three</a:t>
            </a:r>
            <a:r>
              <a:rPr lang="en-US" sz="8000" dirty="0">
                <a:solidFill>
                  <a:schemeClr val="tx1"/>
                </a:solidFill>
                <a:latin typeface="Helvetica" panose="020B0604020202020204" pitchFamily="34" charset="0"/>
                <a:cs typeface="Helvetica" panose="020B0604020202020204" pitchFamily="34" charset="0"/>
              </a:rPr>
              <a:t> scenarios applies:</a:t>
            </a:r>
          </a:p>
          <a:p>
            <a:pPr lvl="0" algn="l"/>
            <a:endParaRPr lang="en-US" sz="8000" dirty="0">
              <a:solidFill>
                <a:schemeClr val="tx1"/>
              </a:solidFill>
              <a:latin typeface="Helvetica" panose="020B0604020202020204" pitchFamily="34" charset="0"/>
              <a:cs typeface="Helvetica" panose="020B0604020202020204" pitchFamily="34" charset="0"/>
            </a:endParaRPr>
          </a:p>
          <a:p>
            <a:pPr marL="1600200" lvl="2" indent="-685800" algn="l">
              <a:buFont typeface="Arial" panose="020B0604020202020204" pitchFamily="34" charset="0"/>
              <a:buChar char="•"/>
            </a:pPr>
            <a:r>
              <a:rPr lang="en-US" sz="8000" dirty="0">
                <a:solidFill>
                  <a:schemeClr val="tx1"/>
                </a:solidFill>
                <a:latin typeface="Helvetica" panose="020B0604020202020204" pitchFamily="34" charset="0"/>
                <a:cs typeface="Helvetica" panose="020B0604020202020204" pitchFamily="34" charset="0"/>
              </a:rPr>
              <a:t>Self-employed, independent contractors or sole proprietors who had no employees at time of PPP loan application;</a:t>
            </a:r>
          </a:p>
          <a:p>
            <a:pPr marL="1600200" lvl="2" indent="-685800" algn="l">
              <a:buFont typeface="Arial" panose="020B0604020202020204" pitchFamily="34" charset="0"/>
              <a:buChar char="•"/>
            </a:pPr>
            <a:endParaRPr lang="en-US" sz="8000" dirty="0">
              <a:solidFill>
                <a:schemeClr val="tx1"/>
              </a:solidFill>
              <a:latin typeface="Helvetica" panose="020B0604020202020204" pitchFamily="34" charset="0"/>
              <a:cs typeface="Helvetica" panose="020B0604020202020204" pitchFamily="34" charset="0"/>
            </a:endParaRPr>
          </a:p>
          <a:p>
            <a:pPr lvl="2" algn="l"/>
            <a:r>
              <a:rPr lang="en-US" sz="8000" dirty="0">
                <a:solidFill>
                  <a:schemeClr val="tx1"/>
                </a:solidFill>
                <a:latin typeface="Helvetica" panose="020B0604020202020204" pitchFamily="34" charset="0"/>
                <a:cs typeface="Helvetica" panose="020B0604020202020204" pitchFamily="34" charset="0"/>
              </a:rPr>
              <a:t>	OR</a:t>
            </a:r>
          </a:p>
        </p:txBody>
      </p:sp>
    </p:spTree>
    <p:extLst>
      <p:ext uri="{BB962C8B-B14F-4D97-AF65-F5344CB8AC3E}">
        <p14:creationId xmlns:p14="http://schemas.microsoft.com/office/powerpoint/2010/main" val="50589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June17</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New PPP Loan Forgiveness Application; New EZ Loan Forgiveness Application; and New Guidance</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800" dirty="0">
              <a:solidFill>
                <a:schemeClr val="tx1"/>
              </a:solidFill>
              <a:latin typeface="Helvetica" panose="020B0604020202020204" pitchFamily="34" charset="0"/>
              <a:cs typeface="Helvetica" panose="020B0604020202020204" pitchFamily="34" charset="0"/>
            </a:endParaRPr>
          </a:p>
          <a:p>
            <a:pPr marL="1600200" lvl="2" indent="-685800" algn="l">
              <a:buFont typeface="Arial" panose="020B0604020202020204" pitchFamily="34" charset="0"/>
              <a:buChar char="•"/>
            </a:pPr>
            <a:r>
              <a:rPr lang="en-US" sz="8000" dirty="0">
                <a:solidFill>
                  <a:schemeClr val="tx1"/>
                </a:solidFill>
                <a:latin typeface="Helvetica" panose="020B0604020202020204" pitchFamily="34" charset="0"/>
                <a:cs typeface="Helvetica" panose="020B0604020202020204" pitchFamily="34" charset="0"/>
              </a:rPr>
              <a:t>(a) Did not reduce the wages/salaries of any employees (earning less than $100,000) by more than 25% during the covered period as compared to the period between January 1</a:t>
            </a:r>
            <a:r>
              <a:rPr lang="en-US" sz="8000" baseline="30000" dirty="0">
                <a:solidFill>
                  <a:schemeClr val="tx1"/>
                </a:solidFill>
                <a:latin typeface="Helvetica" panose="020B0604020202020204" pitchFamily="34" charset="0"/>
                <a:cs typeface="Helvetica" panose="020B0604020202020204" pitchFamily="34" charset="0"/>
              </a:rPr>
              <a:t>st</a:t>
            </a:r>
            <a:r>
              <a:rPr lang="en-US" sz="8000" dirty="0">
                <a:solidFill>
                  <a:schemeClr val="tx1"/>
                </a:solidFill>
                <a:latin typeface="Helvetica" panose="020B0604020202020204" pitchFamily="34" charset="0"/>
                <a:cs typeface="Helvetica" panose="020B0604020202020204" pitchFamily="34" charset="0"/>
              </a:rPr>
              <a:t> – March 31</a:t>
            </a:r>
            <a:r>
              <a:rPr lang="en-US" sz="8000" baseline="30000" dirty="0">
                <a:solidFill>
                  <a:schemeClr val="tx1"/>
                </a:solidFill>
                <a:latin typeface="Helvetica" panose="020B0604020202020204" pitchFamily="34" charset="0"/>
                <a:cs typeface="Helvetica" panose="020B0604020202020204" pitchFamily="34" charset="0"/>
              </a:rPr>
              <a:t>st</a:t>
            </a:r>
            <a:r>
              <a:rPr lang="en-US" sz="8000" dirty="0">
                <a:solidFill>
                  <a:schemeClr val="tx1"/>
                </a:solidFill>
                <a:latin typeface="Helvetica" panose="020B0604020202020204" pitchFamily="34" charset="0"/>
                <a:cs typeface="Helvetica" panose="020B0604020202020204" pitchFamily="34" charset="0"/>
              </a:rPr>
              <a:t>, 2020; AND (b) did not reduce the number of employees or the average paid hours of employees between January 1, 2020 and the end of the covered period;</a:t>
            </a:r>
          </a:p>
          <a:p>
            <a:pPr lvl="2" algn="l"/>
            <a:endParaRPr lang="en-US" sz="8000" dirty="0">
              <a:solidFill>
                <a:schemeClr val="tx1"/>
              </a:solidFill>
              <a:latin typeface="Helvetica" panose="020B0604020202020204" pitchFamily="34" charset="0"/>
              <a:cs typeface="Helvetica" panose="020B0604020202020204" pitchFamily="34" charset="0"/>
            </a:endParaRPr>
          </a:p>
          <a:p>
            <a:pPr lvl="2" algn="l"/>
            <a:r>
              <a:rPr lang="en-US" sz="8000" dirty="0">
                <a:solidFill>
                  <a:schemeClr val="tx1"/>
                </a:solidFill>
                <a:latin typeface="Helvetica" panose="020B0604020202020204" pitchFamily="34" charset="0"/>
                <a:cs typeface="Helvetica" panose="020B0604020202020204" pitchFamily="34" charset="0"/>
              </a:rPr>
              <a:t> OR</a:t>
            </a:r>
          </a:p>
        </p:txBody>
      </p:sp>
    </p:spTree>
    <p:extLst>
      <p:ext uri="{BB962C8B-B14F-4D97-AF65-F5344CB8AC3E}">
        <p14:creationId xmlns:p14="http://schemas.microsoft.com/office/powerpoint/2010/main" val="416902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June17</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New PPP Loan Forgiveness Application; New EZ Loan Forgiveness Application; and New Guidance</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800" dirty="0">
              <a:solidFill>
                <a:schemeClr val="tx1"/>
              </a:solidFill>
              <a:latin typeface="Helvetica" panose="020B0604020202020204" pitchFamily="34" charset="0"/>
              <a:cs typeface="Helvetica" panose="020B0604020202020204" pitchFamily="34" charset="0"/>
            </a:endParaRPr>
          </a:p>
          <a:p>
            <a:pPr marL="1600200" lvl="2" indent="-685800" algn="l">
              <a:buFont typeface="Arial" panose="020B0604020202020204" pitchFamily="34" charset="0"/>
              <a:buChar char="•"/>
            </a:pPr>
            <a:r>
              <a:rPr lang="en-US" sz="8000" dirty="0">
                <a:solidFill>
                  <a:schemeClr val="tx1"/>
                </a:solidFill>
                <a:latin typeface="Helvetica" panose="020B0604020202020204" pitchFamily="34" charset="0"/>
                <a:cs typeface="Helvetica" panose="020B0604020202020204" pitchFamily="34" charset="0"/>
              </a:rPr>
              <a:t>(a) Did not reduce the wages/salaries of any employees (earning less than $100,000) by more than 25% during the covered period as compared to the period between January 1</a:t>
            </a:r>
            <a:r>
              <a:rPr lang="en-US" sz="8000" baseline="30000" dirty="0">
                <a:solidFill>
                  <a:schemeClr val="tx1"/>
                </a:solidFill>
                <a:latin typeface="Helvetica" panose="020B0604020202020204" pitchFamily="34" charset="0"/>
                <a:cs typeface="Helvetica" panose="020B0604020202020204" pitchFamily="34" charset="0"/>
              </a:rPr>
              <a:t>st</a:t>
            </a:r>
            <a:r>
              <a:rPr lang="en-US" sz="8000" dirty="0">
                <a:solidFill>
                  <a:schemeClr val="tx1"/>
                </a:solidFill>
                <a:latin typeface="Helvetica" panose="020B0604020202020204" pitchFamily="34" charset="0"/>
                <a:cs typeface="Helvetica" panose="020B0604020202020204" pitchFamily="34" charset="0"/>
              </a:rPr>
              <a:t> – March 31</a:t>
            </a:r>
            <a:r>
              <a:rPr lang="en-US" sz="8000" baseline="30000" dirty="0">
                <a:solidFill>
                  <a:schemeClr val="tx1"/>
                </a:solidFill>
                <a:latin typeface="Helvetica" panose="020B0604020202020204" pitchFamily="34" charset="0"/>
                <a:cs typeface="Helvetica" panose="020B0604020202020204" pitchFamily="34" charset="0"/>
              </a:rPr>
              <a:t>st</a:t>
            </a:r>
            <a:r>
              <a:rPr lang="en-US" sz="8000" dirty="0">
                <a:solidFill>
                  <a:schemeClr val="tx1"/>
                </a:solidFill>
                <a:latin typeface="Helvetica" panose="020B0604020202020204" pitchFamily="34" charset="0"/>
                <a:cs typeface="Helvetica" panose="020B0604020202020204" pitchFamily="34" charset="0"/>
              </a:rPr>
              <a:t>, 2020; AND (b) was not able to operate during the covered period at the same level of business activity as before February 15, 2020, due to compliance requirements issued by HHS, the CDC or OSHA regarding sanitation, social distancing or other safety requirements relating to COVID-19.</a:t>
            </a:r>
          </a:p>
        </p:txBody>
      </p:sp>
    </p:spTree>
    <p:extLst>
      <p:ext uri="{BB962C8B-B14F-4D97-AF65-F5344CB8AC3E}">
        <p14:creationId xmlns:p14="http://schemas.microsoft.com/office/powerpoint/2010/main" val="133032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795528" y="765811"/>
            <a:ext cx="7271840" cy="4211150"/>
          </a:xfrm>
          <a:prstGeom prst="rect">
            <a:avLst/>
          </a:prstGeom>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chemeClr val="tx1"/>
                </a:solidFill>
                <a:latin typeface="Helvetica"/>
                <a:cs typeface="Helvetica"/>
              </a:rPr>
              <a:t> </a:t>
            </a:r>
          </a:p>
          <a:p>
            <a:endParaRPr lang="en-US" sz="1600" b="1" i="1" dirty="0">
              <a:solidFill>
                <a:schemeClr val="tx1"/>
              </a:solidFill>
              <a:latin typeface="Helvetica"/>
              <a:cs typeface="Helvetica"/>
            </a:endParaRPr>
          </a:p>
          <a:p>
            <a:r>
              <a:rPr lang="en-US" sz="6200" b="1" dirty="0">
                <a:solidFill>
                  <a:schemeClr val="tx1"/>
                </a:solidFill>
                <a:latin typeface="Helvetica"/>
                <a:cs typeface="Helvetica"/>
              </a:rPr>
              <a:t>This Presentation is Being Recorded</a:t>
            </a:r>
            <a:endParaRPr lang="en-US" sz="6200" dirty="0">
              <a:solidFill>
                <a:schemeClr val="tx1"/>
              </a:solidFill>
              <a:latin typeface="Helvetica"/>
              <a:cs typeface="Helvetica"/>
            </a:endParaRPr>
          </a:p>
          <a:p>
            <a:endParaRPr lang="en-US" sz="6200" b="1" i="1" dirty="0">
              <a:solidFill>
                <a:schemeClr val="tx1"/>
              </a:solidFill>
              <a:latin typeface="Helvetica"/>
              <a:cs typeface="Helvetica"/>
            </a:endParaRPr>
          </a:p>
          <a:p>
            <a:endParaRPr lang="en-US" sz="6200" b="1" i="1" dirty="0">
              <a:solidFill>
                <a:schemeClr val="tx1"/>
              </a:solidFill>
              <a:latin typeface="Helvetica"/>
              <a:cs typeface="Helvetica"/>
            </a:endParaRPr>
          </a:p>
          <a:p>
            <a:r>
              <a:rPr lang="en-US" sz="6200" b="1" i="1" dirty="0">
                <a:solidFill>
                  <a:schemeClr val="tx1"/>
                </a:solidFill>
                <a:latin typeface="Helvetica"/>
                <a:cs typeface="Helvetica"/>
              </a:rPr>
              <a:t>Presenters</a:t>
            </a:r>
          </a:p>
          <a:p>
            <a:endParaRPr lang="en-US" sz="6200" b="1" i="1" dirty="0">
              <a:solidFill>
                <a:schemeClr val="tx1"/>
              </a:solidFill>
              <a:latin typeface="Helvetica"/>
              <a:cs typeface="Helvetica"/>
            </a:endParaRPr>
          </a:p>
          <a:p>
            <a:r>
              <a:rPr lang="en-US" sz="6200" b="1" i="1" dirty="0">
                <a:solidFill>
                  <a:schemeClr val="tx1"/>
                </a:solidFill>
                <a:latin typeface="Helvetica"/>
                <a:cs typeface="Helvetica"/>
              </a:rPr>
              <a:t>Matthew H. Benson, Esq.</a:t>
            </a:r>
          </a:p>
          <a:p>
            <a:endParaRPr lang="en-US" sz="6200" b="1" i="1" dirty="0">
              <a:solidFill>
                <a:schemeClr val="tx1"/>
              </a:solidFill>
              <a:latin typeface="Helvetica"/>
              <a:cs typeface="Helvetica"/>
            </a:endParaRPr>
          </a:p>
          <a:p>
            <a:r>
              <a:rPr lang="en-US" sz="6200" b="1" i="1" dirty="0">
                <a:solidFill>
                  <a:schemeClr val="tx1"/>
                </a:solidFill>
                <a:latin typeface="Helvetica"/>
                <a:cs typeface="Helvetica"/>
              </a:rPr>
              <a:t>Stephen A. Gould, Esq.</a:t>
            </a:r>
          </a:p>
          <a:p>
            <a:endParaRPr lang="en-US" sz="6200" b="1" i="1" dirty="0">
              <a:solidFill>
                <a:schemeClr val="tx1"/>
              </a:solidFill>
              <a:latin typeface="Helvetica"/>
              <a:cs typeface="Helvetica"/>
            </a:endParaRPr>
          </a:p>
          <a:p>
            <a:endParaRPr lang="en-US" sz="6200" b="1" i="1" dirty="0">
              <a:solidFill>
                <a:schemeClr val="tx1"/>
              </a:solidFill>
              <a:latin typeface="Helvetica"/>
              <a:cs typeface="Helvetica"/>
            </a:endParaRPr>
          </a:p>
          <a:p>
            <a:endParaRPr lang="en-US" sz="6200" b="1" i="1" dirty="0">
              <a:solidFill>
                <a:schemeClr val="tx1"/>
              </a:solidFill>
              <a:latin typeface="Helvetica"/>
              <a:cs typeface="Helvetica"/>
            </a:endParaRPr>
          </a:p>
          <a:p>
            <a:endParaRPr lang="en-US" sz="6200" b="1" i="1" dirty="0">
              <a:solidFill>
                <a:schemeClr val="tx1"/>
              </a:solidFill>
              <a:latin typeface="Helvetica"/>
              <a:cs typeface="Helvetica"/>
            </a:endParaRPr>
          </a:p>
          <a:p>
            <a:endParaRPr lang="en-US" sz="6200" b="1" i="1" dirty="0">
              <a:solidFill>
                <a:schemeClr val="tx1"/>
              </a:solidFill>
              <a:latin typeface="Helvetica"/>
              <a:cs typeface="Helvetica"/>
            </a:endParaRPr>
          </a:p>
          <a:p>
            <a:r>
              <a:rPr lang="en-US" sz="6200" b="1" i="1" dirty="0">
                <a:solidFill>
                  <a:schemeClr val="tx1"/>
                </a:solidFill>
                <a:latin typeface="Helvetica"/>
                <a:cs typeface="Helvetica"/>
              </a:rPr>
              <a:t>Cook, Little, Rosenblatt &amp; Manson, pllc</a:t>
            </a:r>
          </a:p>
          <a:p>
            <a:r>
              <a:rPr lang="en-US" sz="6200" b="1" i="1" dirty="0">
                <a:solidFill>
                  <a:schemeClr val="tx1"/>
                </a:solidFill>
                <a:latin typeface="Helvetica"/>
                <a:cs typeface="Helvetica"/>
              </a:rPr>
              <a:t>www.clrm.com</a:t>
            </a:r>
          </a:p>
          <a:p>
            <a:endParaRPr lang="en-US" sz="6200" dirty="0">
              <a:solidFill>
                <a:schemeClr val="tx1"/>
              </a:solidFill>
              <a:latin typeface="Helvetica"/>
              <a:cs typeface="Helvetica"/>
            </a:endParaRPr>
          </a:p>
          <a:p>
            <a:r>
              <a:rPr lang="en-US" sz="6200" b="1" dirty="0">
                <a:solidFill>
                  <a:schemeClr val="tx1"/>
                </a:solidFill>
                <a:latin typeface="Helvetica"/>
                <a:cs typeface="Helvetica"/>
              </a:rPr>
              <a:t> </a:t>
            </a:r>
          </a:p>
          <a:p>
            <a:endParaRPr lang="en-US" sz="1600" dirty="0">
              <a:solidFill>
                <a:schemeClr val="tx1"/>
              </a:solidFill>
              <a:latin typeface="Helvetica"/>
              <a:cs typeface="Helvetica"/>
            </a:endParaRPr>
          </a:p>
          <a:p>
            <a:r>
              <a:rPr lang="en-US" sz="1800" b="1" dirty="0">
                <a:solidFill>
                  <a:schemeClr val="tx1"/>
                </a:solidFill>
                <a:latin typeface="Helvetica"/>
                <a:cs typeface="Helvetica"/>
              </a:rPr>
              <a:t> </a:t>
            </a:r>
          </a:p>
          <a:p>
            <a:endParaRPr lang="en-US" sz="1100" dirty="0">
              <a:solidFill>
                <a:schemeClr val="tx1"/>
              </a:solidFill>
              <a:latin typeface="Helvetica"/>
              <a:cs typeface="Helvetica"/>
            </a:endParaRPr>
          </a:p>
        </p:txBody>
      </p:sp>
      <p:pic>
        <p:nvPicPr>
          <p:cNvPr id="3" name="Picture 2">
            <a:extLst>
              <a:ext uri="{FF2B5EF4-FFF2-40B4-BE49-F238E27FC236}">
                <a16:creationId xmlns:a16="http://schemas.microsoft.com/office/drawing/2014/main" id="{F00E7F9F-B7B8-4B46-A424-6EBBAEC310D2}"/>
              </a:ext>
            </a:extLst>
          </p:cNvPr>
          <p:cNvPicPr>
            <a:picLocks noChangeAspect="1"/>
          </p:cNvPicPr>
          <p:nvPr/>
        </p:nvPicPr>
        <p:blipFill>
          <a:blip r:embed="rId3"/>
          <a:stretch>
            <a:fillRect/>
          </a:stretch>
        </p:blipFill>
        <p:spPr>
          <a:xfrm>
            <a:off x="351586" y="2064127"/>
            <a:ext cx="1928984" cy="1928984"/>
          </a:xfrm>
          <a:prstGeom prst="rect">
            <a:avLst/>
          </a:prstGeom>
          <a:effectLst>
            <a:softEdge rad="50800"/>
          </a:effectLst>
        </p:spPr>
      </p:pic>
      <p:pic>
        <p:nvPicPr>
          <p:cNvPr id="9" name="Picture 8">
            <a:extLst>
              <a:ext uri="{FF2B5EF4-FFF2-40B4-BE49-F238E27FC236}">
                <a16:creationId xmlns:a16="http://schemas.microsoft.com/office/drawing/2014/main" id="{29D5C8C9-7F7B-47C2-B762-ACBD15810300}"/>
              </a:ext>
            </a:extLst>
          </p:cNvPr>
          <p:cNvPicPr>
            <a:picLocks noChangeAspect="1"/>
          </p:cNvPicPr>
          <p:nvPr/>
        </p:nvPicPr>
        <p:blipFill>
          <a:blip r:embed="rId4"/>
          <a:stretch>
            <a:fillRect/>
          </a:stretch>
        </p:blipFill>
        <p:spPr>
          <a:xfrm>
            <a:off x="7053555" y="2101048"/>
            <a:ext cx="1726984" cy="1892063"/>
          </a:xfrm>
          <a:prstGeom prst="rect">
            <a:avLst/>
          </a:prstGeom>
        </p:spPr>
      </p:pic>
    </p:spTree>
    <p:extLst>
      <p:ext uri="{BB962C8B-B14F-4D97-AF65-F5344CB8AC3E}">
        <p14:creationId xmlns:p14="http://schemas.microsoft.com/office/powerpoint/2010/main" val="380095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9000" dirty="0">
                <a:solidFill>
                  <a:srgbClr val="1589B4"/>
                </a:solidFill>
                <a:latin typeface="Helvetica" panose="020B0604020202020204" pitchFamily="34" charset="0"/>
                <a:cs typeface="Helvetica" panose="020B0604020202020204" pitchFamily="34" charset="0"/>
              </a:rPr>
              <a:t>June17</a:t>
            </a:r>
            <a:r>
              <a:rPr lang="en-US" sz="9000" baseline="30000" dirty="0">
                <a:solidFill>
                  <a:srgbClr val="1589B4"/>
                </a:solidFill>
                <a:latin typeface="Helvetica" panose="020B0604020202020204" pitchFamily="34" charset="0"/>
                <a:cs typeface="Helvetica" panose="020B0604020202020204" pitchFamily="34" charset="0"/>
              </a:rPr>
              <a:t>th</a:t>
            </a:r>
            <a:r>
              <a:rPr lang="en-US" sz="9000" dirty="0">
                <a:solidFill>
                  <a:srgbClr val="1589B4"/>
                </a:solidFill>
                <a:latin typeface="Helvetica" panose="020B0604020202020204" pitchFamily="34" charset="0"/>
                <a:cs typeface="Helvetica" panose="020B0604020202020204" pitchFamily="34" charset="0"/>
              </a:rPr>
              <a:t> –  New PPP Loan Forgiveness Application; New EZ Loan Forgiveness Application; and New Guidance</a:t>
            </a:r>
          </a:p>
          <a:p>
            <a:pPr>
              <a:lnSpc>
                <a:spcPct val="130000"/>
              </a:lnSpc>
            </a:pPr>
            <a:r>
              <a:rPr lang="en-US" sz="9000" dirty="0">
                <a:solidFill>
                  <a:srgbClr val="1589B4"/>
                </a:solidFill>
                <a:latin typeface="Helvetica" panose="020B0604020202020204" pitchFamily="34" charset="0"/>
                <a:cs typeface="Helvetica" panose="020B0604020202020204" pitchFamily="34" charset="0"/>
              </a:rPr>
              <a:t>(Continued)</a:t>
            </a:r>
          </a:p>
          <a:p>
            <a:pPr algn="l">
              <a:lnSpc>
                <a:spcPct val="130000"/>
              </a:lnSpc>
            </a:pPr>
            <a:endParaRPr lang="en-US" sz="4800" dirty="0">
              <a:solidFill>
                <a:schemeClr val="tx1"/>
              </a:solidFill>
              <a:latin typeface="Helvetica" panose="020B0604020202020204" pitchFamily="34" charset="0"/>
              <a:cs typeface="Helvetica" panose="020B0604020202020204" pitchFamily="34" charset="0"/>
            </a:endParaRPr>
          </a:p>
          <a:p>
            <a:pPr marL="685800" lvl="0" indent="-6858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Clarified that (for loan forgiveness) owner compensation replacement for individuals with self-employment income who file Schedule C or F, is limited to: 8 weeks of 2019 net profit (up to $15,385 for an 8 week covered period), or 2.5 months’ worth of 2019 net profit (up to $20,833) for a 24 week covered period.</a:t>
            </a:r>
          </a:p>
          <a:p>
            <a:pPr lvl="0" algn="l"/>
            <a:endParaRPr lang="en-US" sz="8400" dirty="0">
              <a:solidFill>
                <a:schemeClr val="tx1"/>
              </a:solidFill>
              <a:latin typeface="Helvetica" panose="020B0604020202020204" pitchFamily="34" charset="0"/>
              <a:cs typeface="Helvetica" panose="020B0604020202020204" pitchFamily="34" charset="0"/>
            </a:endParaRPr>
          </a:p>
          <a:p>
            <a:pPr marL="685800" indent="-685800" algn="l">
              <a:buFont typeface="Arial" panose="020B0604020202020204" pitchFamily="34" charset="0"/>
              <a:buChar char="•"/>
            </a:pPr>
            <a:r>
              <a:rPr lang="en-US" sz="8400" dirty="0">
                <a:solidFill>
                  <a:schemeClr val="tx1"/>
                </a:solidFill>
                <a:latin typeface="Helvetica" panose="020B0604020202020204" pitchFamily="34" charset="0"/>
                <a:cs typeface="Helvetica" panose="020B0604020202020204" pitchFamily="34" charset="0"/>
              </a:rPr>
              <a:t>Deferral period for PPP loan payments extended from 6 months to 10 months after the end of the 24- week covered period.</a:t>
            </a:r>
          </a:p>
        </p:txBody>
      </p:sp>
    </p:spTree>
    <p:extLst>
      <p:ext uri="{BB962C8B-B14F-4D97-AF65-F5344CB8AC3E}">
        <p14:creationId xmlns:p14="http://schemas.microsoft.com/office/powerpoint/2010/main" val="356121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3900" dirty="0">
                <a:solidFill>
                  <a:srgbClr val="1589B4"/>
                </a:solidFill>
                <a:latin typeface="Helvetica" panose="020B0604020202020204" pitchFamily="34" charset="0"/>
                <a:cs typeface="Helvetica" panose="020B0604020202020204" pitchFamily="34" charset="0"/>
              </a:rPr>
              <a:t>PPP Loan terms if not fully forgiven</a:t>
            </a:r>
          </a:p>
          <a:p>
            <a:pPr lvl="1" algn="l"/>
            <a:endParaRPr lang="en-US" sz="2200" dirty="0">
              <a:latin typeface="Helvetica" panose="020B0604020202020204" pitchFamily="34" charset="0"/>
              <a:cs typeface="Helvetica" panose="020B0604020202020204" pitchFamily="34" charset="0"/>
            </a:endParaRP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2-year term if loan taken before June 5</a:t>
            </a:r>
            <a:r>
              <a:rPr lang="en-US" sz="2200" baseline="30000" dirty="0">
                <a:solidFill>
                  <a:schemeClr val="tx1"/>
                </a:solidFill>
                <a:latin typeface="Helvetica" panose="020B0604020202020204" pitchFamily="34" charset="0"/>
                <a:cs typeface="Helvetica" panose="020B0604020202020204" pitchFamily="34" charset="0"/>
              </a:rPr>
              <a:t>th</a:t>
            </a:r>
            <a:r>
              <a:rPr lang="en-US" sz="2200" dirty="0">
                <a:solidFill>
                  <a:schemeClr val="tx1"/>
                </a:solidFill>
                <a:latin typeface="Helvetica" panose="020B0604020202020204" pitchFamily="34" charset="0"/>
                <a:cs typeface="Helvetica" panose="020B0604020202020204" pitchFamily="34" charset="0"/>
              </a:rPr>
              <a:t> (unless lender agrees to extend to 5-year term)</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5-year term if loan taken on or after June 5</a:t>
            </a:r>
            <a:r>
              <a:rPr lang="en-US" sz="2200" baseline="30000" dirty="0">
                <a:solidFill>
                  <a:schemeClr val="tx1"/>
                </a:solidFill>
                <a:latin typeface="Helvetica" panose="020B0604020202020204" pitchFamily="34" charset="0"/>
                <a:cs typeface="Helvetica" panose="020B0604020202020204" pitchFamily="34" charset="0"/>
              </a:rPr>
              <a:t>th</a:t>
            </a:r>
            <a:endParaRPr lang="en-US" sz="2200" dirty="0">
              <a:solidFill>
                <a:schemeClr val="tx1"/>
              </a:solidFill>
              <a:latin typeface="Helvetica" panose="020B0604020202020204" pitchFamily="34" charset="0"/>
              <a:cs typeface="Helvetica" panose="020B0604020202020204" pitchFamily="34" charset="0"/>
            </a:endParaRP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1% fixed interest rate</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Payments of principal and interest commence 10 months after end of 24-week covered period.</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No security or collateral</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No prepayment penalties</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No personal guarantees</a:t>
            </a:r>
          </a:p>
        </p:txBody>
      </p:sp>
    </p:spTree>
    <p:extLst>
      <p:ext uri="{BB962C8B-B14F-4D97-AF65-F5344CB8AC3E}">
        <p14:creationId xmlns:p14="http://schemas.microsoft.com/office/powerpoint/2010/main" val="2926882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2800" dirty="0">
                <a:solidFill>
                  <a:srgbClr val="1589B4"/>
                </a:solidFill>
                <a:latin typeface="Helvetica" panose="020B0604020202020204" pitchFamily="34" charset="0"/>
                <a:cs typeface="Helvetica" panose="020B0604020202020204" pitchFamily="34" charset="0"/>
              </a:rPr>
              <a:t>Fraud Cases – Enforcement Actions have started</a:t>
            </a:r>
          </a:p>
          <a:p>
            <a:pPr lvl="1" algn="l"/>
            <a:endParaRPr lang="en-US" sz="2200" dirty="0">
              <a:latin typeface="Helvetica" panose="020B0604020202020204" pitchFamily="34" charset="0"/>
              <a:cs typeface="Helvetica" panose="020B0604020202020204" pitchFamily="34" charset="0"/>
            </a:endParaRP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Safe Harbor for PPP Loans of $2,000,000 or less as to certification of “necessity” of loan</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DOJ charged two men who obtained PPP loans over $500,000 who had no employees</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DOJ charged several businesses with fraud when businesses did not exist or were not open prior to the pandemic</a:t>
            </a:r>
          </a:p>
        </p:txBody>
      </p:sp>
    </p:spTree>
    <p:extLst>
      <p:ext uri="{BB962C8B-B14F-4D97-AF65-F5344CB8AC3E}">
        <p14:creationId xmlns:p14="http://schemas.microsoft.com/office/powerpoint/2010/main" val="2362184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338535"/>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2800" dirty="0">
                <a:solidFill>
                  <a:srgbClr val="1589B4"/>
                </a:solidFill>
                <a:latin typeface="Helvetica" panose="020B0604020202020204" pitchFamily="34" charset="0"/>
                <a:cs typeface="Helvetica" panose="020B0604020202020204" pitchFamily="34" charset="0"/>
              </a:rPr>
              <a:t>Next Steps – Work with your PPP Lender</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Discuss PPP Loan Forgiveness Application with your PPP lender (each lender may use its own forgiveness application form)</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Discuss timing for filing your PPP forgiveness application with your lender. </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Keep detailed records and carefully document all PPP loan expenditures</a:t>
            </a:r>
          </a:p>
          <a:p>
            <a:pPr marL="800100" lvl="1" indent="-342900" algn="l">
              <a:buFont typeface="Arial" panose="020B0604020202020204" pitchFamily="34" charset="0"/>
              <a:buChar char="•"/>
            </a:pPr>
            <a:r>
              <a:rPr lang="en-US" sz="2200" dirty="0">
                <a:solidFill>
                  <a:schemeClr val="tx1"/>
                </a:solidFill>
                <a:latin typeface="Helvetica" panose="020B0604020202020204" pitchFamily="34" charset="0"/>
                <a:cs typeface="Helvetica" panose="020B0604020202020204" pitchFamily="34" charset="0"/>
              </a:rPr>
              <a:t>You should wait to file your forgiveness application until you have all the appropriate receipts, cancelled checks, payroll records and quarterly payroll tax filings.</a:t>
            </a:r>
          </a:p>
        </p:txBody>
      </p:sp>
    </p:spTree>
    <p:extLst>
      <p:ext uri="{BB962C8B-B14F-4D97-AF65-F5344CB8AC3E}">
        <p14:creationId xmlns:p14="http://schemas.microsoft.com/office/powerpoint/2010/main" val="3932266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128588"/>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dirty="0">
                <a:solidFill>
                  <a:srgbClr val="1589B4"/>
                </a:solidFill>
                <a:latin typeface="Helvetica" panose="020B0604020202020204" pitchFamily="34" charset="0"/>
                <a:cs typeface="Helvetica" panose="020B0604020202020204" pitchFamily="34" charset="0"/>
              </a:rPr>
              <a:t>Documentation – Forgiveness Application</a:t>
            </a:r>
          </a:p>
          <a:p>
            <a:pPr marL="457200" indent="-457200" algn="l">
              <a:buFont typeface="Arial" panose="020B0604020202020204" pitchFamily="34" charset="0"/>
              <a:buChar char="•"/>
            </a:pPr>
            <a:endParaRPr lang="en-US" sz="2400" dirty="0">
              <a:solidFill>
                <a:schemeClr val="tx1"/>
              </a:solidFill>
              <a:latin typeface="Helvetica" panose="020B0604020202020204" pitchFamily="34" charset="0"/>
              <a:cs typeface="Helvetica" panose="020B0604020202020204" pitchFamily="34" charset="0"/>
            </a:endParaRPr>
          </a:p>
          <a:p>
            <a:pPr marL="457200" indent="-4572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Documentation verifying the number of FTE employees on the payroll and pay rates for 24 week period (or 8 week period if borrower elects to retain original 8 week covered period)</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Payroll tax filings to IRS</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State income, payroll and unemployment insurance filings</a:t>
            </a:r>
          </a:p>
          <a:p>
            <a:pPr marL="457200" indent="-4572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Documentation verifying payments on mortgage obligations, rent payments and utility payments</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Canceled Checks</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Bank Statements</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Documents verifying payments</a:t>
            </a:r>
          </a:p>
          <a:p>
            <a:pPr>
              <a:lnSpc>
                <a:spcPct val="130000"/>
              </a:lnSpc>
            </a:pPr>
            <a:endParaRPr lang="en-US" sz="2800" dirty="0">
              <a:solidFill>
                <a:srgbClr val="1589B4"/>
              </a:solidFill>
              <a:latin typeface="Helvetica" panose="020B0604020202020204" pitchFamily="34" charset="0"/>
              <a:cs typeface="Helvetica" panose="020B0604020202020204" pitchFamily="34" charset="0"/>
            </a:endParaRPr>
          </a:p>
          <a:p>
            <a:pPr algn="l">
              <a:lnSpc>
                <a:spcPct val="130000"/>
              </a:lnSpc>
            </a:pPr>
            <a:endParaRPr lang="en-US" sz="2000" b="1" dirty="0">
              <a:solidFill>
                <a:schemeClr val="tx1"/>
              </a:solidFill>
              <a:latin typeface="Helvetica" panose="020B0604020202020204" pitchFamily="34" charset="0"/>
              <a:cs typeface="Helvetica" panose="020B0604020202020204" pitchFamily="34" charset="0"/>
            </a:endParaRPr>
          </a:p>
          <a:p>
            <a:pPr algn="l">
              <a:lnSpc>
                <a:spcPct val="130000"/>
              </a:lnSpc>
            </a:pPr>
            <a:endParaRPr lang="en-US" sz="1600" dirty="0">
              <a:solidFill>
                <a:schemeClr val="tx1"/>
              </a:solidFill>
              <a:latin typeface="Helvetica" panose="020B0604020202020204" pitchFamily="34" charset="0"/>
              <a:cs typeface="Helvetica" panose="020B0604020202020204" pitchFamily="34" charset="0"/>
            </a:endParaRPr>
          </a:p>
          <a:p>
            <a:pPr marL="285750" indent="-285750" algn="l">
              <a:buFont typeface="Arial" panose="020B0604020202020204" pitchFamily="34" charset="0"/>
              <a:buChar char="•"/>
            </a:pPr>
            <a:endParaRPr lang="en-US" sz="1800" dirty="0">
              <a:solidFill>
                <a:schemeClr val="tx1"/>
              </a:solidFill>
              <a:latin typeface="Helvetica" panose="020B0604020202020204" pitchFamily="34" charset="0"/>
              <a:cs typeface="Helvetica" panose="020B0604020202020204" pitchFamily="34" charset="0"/>
            </a:endParaRPr>
          </a:p>
          <a:p>
            <a:pPr marL="800100" lvl="1" indent="-342900" algn="l">
              <a:buFont typeface="Arial" panose="020B0604020202020204" pitchFamily="34" charset="0"/>
              <a:buChar char="•"/>
            </a:pPr>
            <a:endParaRPr lang="en-US" sz="1600" dirty="0">
              <a:solidFill>
                <a:schemeClr val="tx1"/>
              </a:solidFill>
              <a:latin typeface="Helvetica" panose="020B0604020202020204" pitchFamily="34" charset="0"/>
              <a:cs typeface="Helvetica" panose="020B0604020202020204" pitchFamily="34" charset="0"/>
            </a:endParaRPr>
          </a:p>
          <a:p>
            <a:pPr algn="l"/>
            <a:endParaRPr lang="en-US" sz="24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300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128588"/>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dirty="0">
                <a:solidFill>
                  <a:srgbClr val="1589B4"/>
                </a:solidFill>
                <a:latin typeface="Helvetica" panose="020B0604020202020204" pitchFamily="34" charset="0"/>
                <a:cs typeface="Helvetica" panose="020B0604020202020204" pitchFamily="34" charset="0"/>
              </a:rPr>
              <a:t>Documentation – Forgiveness Application </a:t>
            </a:r>
          </a:p>
          <a:p>
            <a:pPr marL="457200" indent="-457200" algn="l">
              <a:lnSpc>
                <a:spcPct val="130000"/>
              </a:lnSpc>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A certification from a representative of the business authorized to make such certifications that:</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The documentation presented is true and correct</a:t>
            </a:r>
          </a:p>
          <a:p>
            <a:pPr marL="914400" lvl="1" indent="-457200" algn="l">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The amount for which forgiveness is requested was used </a:t>
            </a:r>
          </a:p>
          <a:p>
            <a:pPr marL="1257300" lvl="2" indent="-342900" algn="l">
              <a:buFont typeface="Arial" panose="020B0604020202020204" pitchFamily="34" charset="0"/>
              <a:buChar char="•"/>
            </a:pPr>
            <a:r>
              <a:rPr lang="en-US" sz="1600" dirty="0">
                <a:solidFill>
                  <a:schemeClr val="tx1"/>
                </a:solidFill>
                <a:latin typeface="Helvetica" panose="020B0604020202020204" pitchFamily="34" charset="0"/>
                <a:cs typeface="Helvetica" panose="020B0604020202020204" pitchFamily="34" charset="0"/>
              </a:rPr>
              <a:t>  </a:t>
            </a:r>
            <a:r>
              <a:rPr lang="en-US" sz="1800" dirty="0">
                <a:solidFill>
                  <a:schemeClr val="tx1"/>
                </a:solidFill>
                <a:latin typeface="Helvetica" panose="020B0604020202020204" pitchFamily="34" charset="0"/>
                <a:cs typeface="Helvetica" panose="020B0604020202020204" pitchFamily="34" charset="0"/>
              </a:rPr>
              <a:t>to retain employees, </a:t>
            </a:r>
          </a:p>
          <a:p>
            <a:pPr marL="1257300" lvl="2" indent="-342900" algn="l">
              <a:buFont typeface="Arial" panose="020B0604020202020204" pitchFamily="34" charset="0"/>
              <a:buChar char="•"/>
            </a:pPr>
            <a:r>
              <a:rPr lang="en-US" sz="1800" dirty="0">
                <a:solidFill>
                  <a:schemeClr val="tx1"/>
                </a:solidFill>
                <a:latin typeface="Helvetica" panose="020B0604020202020204" pitchFamily="34" charset="0"/>
                <a:cs typeface="Helvetica" panose="020B0604020202020204" pitchFamily="34" charset="0"/>
              </a:rPr>
              <a:t>  make interest payments on a covered mortgage obligation, </a:t>
            </a:r>
          </a:p>
          <a:p>
            <a:pPr marL="1257300" lvl="2" indent="-342900" algn="l">
              <a:buFont typeface="Arial" panose="020B0604020202020204" pitchFamily="34" charset="0"/>
              <a:buChar char="•"/>
            </a:pPr>
            <a:r>
              <a:rPr lang="en-US" sz="1800" dirty="0">
                <a:solidFill>
                  <a:schemeClr val="tx1"/>
                </a:solidFill>
                <a:latin typeface="Helvetica" panose="020B0604020202020204" pitchFamily="34" charset="0"/>
                <a:cs typeface="Helvetica" panose="020B0604020202020204" pitchFamily="34" charset="0"/>
              </a:rPr>
              <a:t>  make payments on a covered rent obligation or </a:t>
            </a:r>
          </a:p>
          <a:p>
            <a:pPr marL="1257300" lvl="2" indent="-342900" algn="l">
              <a:buFont typeface="Arial" panose="020B0604020202020204" pitchFamily="34" charset="0"/>
              <a:buChar char="•"/>
            </a:pPr>
            <a:r>
              <a:rPr lang="en-US" sz="1800" dirty="0">
                <a:solidFill>
                  <a:schemeClr val="tx1"/>
                </a:solidFill>
                <a:latin typeface="Helvetica" panose="020B0604020202020204" pitchFamily="34" charset="0"/>
                <a:cs typeface="Helvetica" panose="020B0604020202020204" pitchFamily="34" charset="0"/>
              </a:rPr>
              <a:t>  make utility payments </a:t>
            </a:r>
          </a:p>
          <a:p>
            <a:pPr marL="457200" indent="-4572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Other documentation determined necessary</a:t>
            </a:r>
          </a:p>
          <a:p>
            <a:pPr algn="l"/>
            <a:r>
              <a:rPr lang="en-US" sz="2400" dirty="0">
                <a:solidFill>
                  <a:schemeClr val="tx1"/>
                </a:solidFill>
                <a:latin typeface="Helvetica" panose="020B0604020202020204" pitchFamily="34" charset="0"/>
                <a:cs typeface="Helvetica" panose="020B0604020202020204" pitchFamily="34" charset="0"/>
              </a:rPr>
              <a:t>      by the SBA or your lender</a:t>
            </a:r>
          </a:p>
          <a:p>
            <a:pPr>
              <a:lnSpc>
                <a:spcPct val="130000"/>
              </a:lnSpc>
            </a:pPr>
            <a:endParaRPr lang="en-US" sz="2800" dirty="0">
              <a:solidFill>
                <a:srgbClr val="1589B4"/>
              </a:solidFill>
              <a:latin typeface="Helvetica" panose="020B0604020202020204" pitchFamily="34" charset="0"/>
              <a:cs typeface="Helvetica" panose="020B0604020202020204" pitchFamily="34" charset="0"/>
            </a:endParaRPr>
          </a:p>
          <a:p>
            <a:pPr algn="l">
              <a:lnSpc>
                <a:spcPct val="130000"/>
              </a:lnSpc>
            </a:pPr>
            <a:endParaRPr lang="en-US" sz="2000" b="1" dirty="0">
              <a:solidFill>
                <a:schemeClr val="tx1"/>
              </a:solidFill>
              <a:latin typeface="Helvetica" panose="020B0604020202020204" pitchFamily="34" charset="0"/>
              <a:cs typeface="Helvetica" panose="020B0604020202020204" pitchFamily="34" charset="0"/>
            </a:endParaRPr>
          </a:p>
          <a:p>
            <a:pPr algn="l">
              <a:lnSpc>
                <a:spcPct val="130000"/>
              </a:lnSpc>
            </a:pPr>
            <a:endParaRPr lang="en-US" sz="1600" dirty="0">
              <a:solidFill>
                <a:schemeClr val="tx1"/>
              </a:solidFill>
              <a:latin typeface="Helvetica" panose="020B0604020202020204" pitchFamily="34" charset="0"/>
              <a:cs typeface="Helvetica" panose="020B0604020202020204" pitchFamily="34" charset="0"/>
            </a:endParaRPr>
          </a:p>
          <a:p>
            <a:pPr marL="285750" indent="-285750" algn="l">
              <a:buFont typeface="Arial" panose="020B0604020202020204" pitchFamily="34" charset="0"/>
              <a:buChar char="•"/>
            </a:pPr>
            <a:endParaRPr lang="en-US" sz="1800" dirty="0">
              <a:solidFill>
                <a:schemeClr val="tx1"/>
              </a:solidFill>
              <a:latin typeface="Helvetica" panose="020B0604020202020204" pitchFamily="34" charset="0"/>
              <a:cs typeface="Helvetica" panose="020B0604020202020204" pitchFamily="34" charset="0"/>
            </a:endParaRPr>
          </a:p>
          <a:p>
            <a:pPr marL="800100" lvl="1" indent="-342900" algn="l">
              <a:buFont typeface="Arial" panose="020B0604020202020204" pitchFamily="34" charset="0"/>
              <a:buChar char="•"/>
            </a:pPr>
            <a:endParaRPr lang="en-US" sz="1600" dirty="0">
              <a:solidFill>
                <a:schemeClr val="tx1"/>
              </a:solidFill>
              <a:latin typeface="Helvetica" panose="020B0604020202020204" pitchFamily="34" charset="0"/>
              <a:cs typeface="Helvetica" panose="020B0604020202020204" pitchFamily="34" charset="0"/>
            </a:endParaRPr>
          </a:p>
          <a:p>
            <a:pPr algn="l"/>
            <a:endParaRPr lang="en-US" sz="24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38530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13064" y="128588"/>
            <a:ext cx="9206144"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2800" dirty="0">
                <a:solidFill>
                  <a:srgbClr val="1589B4"/>
                </a:solidFill>
                <a:latin typeface="Helvetica" panose="020B0604020202020204" pitchFamily="34" charset="0"/>
                <a:cs typeface="Helvetica" panose="020B0604020202020204" pitchFamily="34" charset="0"/>
              </a:rPr>
              <a:t> </a:t>
            </a:r>
            <a:endParaRPr lang="en-US" sz="1600" dirty="0">
              <a:solidFill>
                <a:schemeClr val="tx1"/>
              </a:solidFill>
              <a:latin typeface="Helvetica" panose="020B0604020202020204" pitchFamily="34" charset="0"/>
              <a:cs typeface="Helvetica" panose="020B0604020202020204" pitchFamily="34" charset="0"/>
            </a:endParaRPr>
          </a:p>
        </p:txBody>
      </p:sp>
      <p:sp>
        <p:nvSpPr>
          <p:cNvPr id="3" name="Subtitle 2">
            <a:extLst>
              <a:ext uri="{FF2B5EF4-FFF2-40B4-BE49-F238E27FC236}">
                <a16:creationId xmlns:a16="http://schemas.microsoft.com/office/drawing/2014/main" id="{041EFD74-81B9-4A31-840A-6A640164ECB0}"/>
              </a:ext>
            </a:extLst>
          </p:cNvPr>
          <p:cNvSpPr txBox="1">
            <a:spLocks/>
          </p:cNvSpPr>
          <p:nvPr/>
        </p:nvSpPr>
        <p:spPr>
          <a:xfrm>
            <a:off x="0" y="139189"/>
            <a:ext cx="9206144"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1800" dirty="0">
              <a:solidFill>
                <a:schemeClr val="tx1"/>
              </a:solidFill>
              <a:latin typeface="Helvetica" panose="020B0604020202020204" pitchFamily="34" charset="0"/>
              <a:cs typeface="Helvetica" panose="020B0604020202020204" pitchFamily="34" charset="0"/>
            </a:endParaRPr>
          </a:p>
        </p:txBody>
      </p:sp>
      <p:sp>
        <p:nvSpPr>
          <p:cNvPr id="4" name="TextBox 3"/>
          <p:cNvSpPr txBox="1"/>
          <p:nvPr/>
        </p:nvSpPr>
        <p:spPr>
          <a:xfrm>
            <a:off x="3471335" y="371448"/>
            <a:ext cx="2638776" cy="707886"/>
          </a:xfrm>
          <a:prstGeom prst="rect">
            <a:avLst/>
          </a:prstGeom>
          <a:noFill/>
        </p:spPr>
        <p:txBody>
          <a:bodyPr wrap="square" rtlCol="0">
            <a:spAutoFit/>
          </a:bodyPr>
          <a:lstStyle/>
          <a:p>
            <a:pPr>
              <a:lnSpc>
                <a:spcPct val="130000"/>
              </a:lnSpc>
            </a:pPr>
            <a:r>
              <a:rPr lang="en-US" sz="3200" dirty="0">
                <a:solidFill>
                  <a:srgbClr val="1589B4"/>
                </a:solidFill>
                <a:latin typeface="Helvetica" panose="020B0604020202020204" pitchFamily="34" charset="0"/>
                <a:cs typeface="Helvetica" panose="020B0604020202020204" pitchFamily="34" charset="0"/>
              </a:rPr>
              <a:t>Takeaways</a:t>
            </a:r>
          </a:p>
        </p:txBody>
      </p:sp>
      <p:sp>
        <p:nvSpPr>
          <p:cNvPr id="5" name="TextBox 4">
            <a:extLst>
              <a:ext uri="{FF2B5EF4-FFF2-40B4-BE49-F238E27FC236}">
                <a16:creationId xmlns:a16="http://schemas.microsoft.com/office/drawing/2014/main" id="{C9F7F5AC-CC13-46BE-8134-D25A96EC0956}"/>
              </a:ext>
            </a:extLst>
          </p:cNvPr>
          <p:cNvSpPr txBox="1"/>
          <p:nvPr/>
        </p:nvSpPr>
        <p:spPr>
          <a:xfrm>
            <a:off x="555172" y="1251857"/>
            <a:ext cx="8088086" cy="464742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You can still apply!</a:t>
            </a:r>
          </a:p>
          <a:p>
            <a:pPr marL="914400" lvl="1"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Approximately $128 Billion in PPP Funds remain available </a:t>
            </a:r>
          </a:p>
          <a:p>
            <a:pPr marL="914400" lvl="1"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Deadline for PPP loan applications is June 30, 2020</a:t>
            </a:r>
          </a:p>
          <a:p>
            <a:pPr marL="285750" indent="-28575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Document all PPP loan expenditures carefully and maintain all records</a:t>
            </a:r>
          </a:p>
          <a:p>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Keep eyes and ear open for further updates</a:t>
            </a:r>
          </a:p>
          <a:p>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Work closely with your PPP lender on loan forgiveness application and process</a:t>
            </a:r>
          </a:p>
          <a:p>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Don’t get creative – follow the guidance issued.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52165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742606" y="677999"/>
            <a:ext cx="7748924" cy="4175604"/>
          </a:xfrm>
          <a:prstGeom prst="rect">
            <a:avLst/>
          </a:prstGeom>
          <a:ln>
            <a:noFill/>
          </a:ln>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5400" dirty="0">
                <a:solidFill>
                  <a:srgbClr val="1589B4"/>
                </a:solidFill>
                <a:latin typeface="Helvetica"/>
                <a:cs typeface="Helvetica"/>
              </a:rPr>
              <a:t>Questions?</a:t>
            </a:r>
          </a:p>
          <a:p>
            <a:pPr>
              <a:lnSpc>
                <a:spcPct val="130000"/>
              </a:lnSpc>
            </a:pPr>
            <a:endParaRPr lang="en-US" sz="2200" dirty="0">
              <a:solidFill>
                <a:srgbClr val="1589B4"/>
              </a:solidFill>
              <a:latin typeface="Helvetica"/>
              <a:cs typeface="Helvetica"/>
            </a:endParaRPr>
          </a:p>
          <a:p>
            <a:pPr>
              <a:lnSpc>
                <a:spcPct val="130000"/>
              </a:lnSpc>
            </a:pPr>
            <a:r>
              <a:rPr lang="en-US" sz="2200" dirty="0">
                <a:solidFill>
                  <a:srgbClr val="1589B4"/>
                </a:solidFill>
                <a:latin typeface="Helvetica"/>
                <a:cs typeface="Helvetica"/>
              </a:rPr>
              <a:t>Matt Benson  </a:t>
            </a:r>
          </a:p>
          <a:p>
            <a:pPr>
              <a:lnSpc>
                <a:spcPct val="130000"/>
              </a:lnSpc>
            </a:pPr>
            <a:r>
              <a:rPr lang="en-US" sz="2200" i="1" dirty="0">
                <a:solidFill>
                  <a:srgbClr val="1589B4"/>
                </a:solidFill>
                <a:latin typeface="Helvetica"/>
                <a:cs typeface="Helvetica"/>
                <a:hlinkClick r:id="rId2"/>
              </a:rPr>
              <a:t>m.benson@clrm.com</a:t>
            </a:r>
            <a:endParaRPr lang="en-US" sz="2200" i="1" dirty="0">
              <a:solidFill>
                <a:srgbClr val="1589B4"/>
              </a:solidFill>
              <a:latin typeface="Helvetica"/>
              <a:cs typeface="Helvetica"/>
            </a:endParaRPr>
          </a:p>
          <a:p>
            <a:pPr>
              <a:lnSpc>
                <a:spcPct val="130000"/>
              </a:lnSpc>
            </a:pPr>
            <a:r>
              <a:rPr lang="en-US" sz="2200" i="1" dirty="0">
                <a:solidFill>
                  <a:srgbClr val="1589B4"/>
                </a:solidFill>
                <a:latin typeface="Helvetica"/>
                <a:cs typeface="Helvetica"/>
              </a:rPr>
              <a:t>621-7115</a:t>
            </a:r>
          </a:p>
          <a:p>
            <a:pPr>
              <a:lnSpc>
                <a:spcPct val="130000"/>
              </a:lnSpc>
            </a:pPr>
            <a:endParaRPr lang="en-US" sz="2200" i="1" dirty="0">
              <a:solidFill>
                <a:srgbClr val="1589B4"/>
              </a:solidFill>
              <a:latin typeface="Helvetica"/>
              <a:cs typeface="Helvetica"/>
            </a:endParaRPr>
          </a:p>
          <a:p>
            <a:pPr>
              <a:lnSpc>
                <a:spcPct val="130000"/>
              </a:lnSpc>
            </a:pPr>
            <a:r>
              <a:rPr lang="en-US" sz="2200" dirty="0">
                <a:solidFill>
                  <a:srgbClr val="1589B4"/>
                </a:solidFill>
                <a:latin typeface="Helvetica"/>
                <a:cs typeface="Helvetica"/>
              </a:rPr>
              <a:t>Steve Gould </a:t>
            </a:r>
          </a:p>
          <a:p>
            <a:pPr>
              <a:lnSpc>
                <a:spcPct val="130000"/>
              </a:lnSpc>
            </a:pPr>
            <a:r>
              <a:rPr lang="en-US" sz="2200" i="1" dirty="0">
                <a:solidFill>
                  <a:srgbClr val="1589B4"/>
                </a:solidFill>
                <a:latin typeface="Helvetica"/>
                <a:cs typeface="Helvetica"/>
                <a:hlinkClick r:id="rId3"/>
              </a:rPr>
              <a:t>s.gould@clrm.com</a:t>
            </a:r>
            <a:endParaRPr lang="en-US" sz="2200" i="1" dirty="0">
              <a:solidFill>
                <a:srgbClr val="1589B4"/>
              </a:solidFill>
              <a:latin typeface="Helvetica"/>
              <a:cs typeface="Helvetica"/>
            </a:endParaRPr>
          </a:p>
          <a:p>
            <a:pPr>
              <a:lnSpc>
                <a:spcPct val="130000"/>
              </a:lnSpc>
            </a:pPr>
            <a:r>
              <a:rPr lang="en-US" sz="2200" i="1" dirty="0">
                <a:solidFill>
                  <a:srgbClr val="1589B4"/>
                </a:solidFill>
                <a:latin typeface="Helvetica"/>
                <a:cs typeface="Helvetica"/>
              </a:rPr>
              <a:t>621-7108</a:t>
            </a:r>
          </a:p>
          <a:p>
            <a:pPr>
              <a:lnSpc>
                <a:spcPct val="130000"/>
              </a:lnSpc>
            </a:pPr>
            <a:endParaRPr lang="en-US" sz="5400" dirty="0">
              <a:solidFill>
                <a:srgbClr val="1589B4"/>
              </a:solidFill>
              <a:latin typeface="Helvetica"/>
              <a:cs typeface="Helvetica"/>
            </a:endParaRPr>
          </a:p>
        </p:txBody>
      </p:sp>
      <p:pic>
        <p:nvPicPr>
          <p:cNvPr id="3" name="Picture 2">
            <a:extLst>
              <a:ext uri="{FF2B5EF4-FFF2-40B4-BE49-F238E27FC236}">
                <a16:creationId xmlns:a16="http://schemas.microsoft.com/office/drawing/2014/main" id="{72361003-978E-4827-B796-E928104ED119}"/>
              </a:ext>
            </a:extLst>
          </p:cNvPr>
          <p:cNvPicPr>
            <a:picLocks noChangeAspect="1"/>
          </p:cNvPicPr>
          <p:nvPr/>
        </p:nvPicPr>
        <p:blipFill>
          <a:blip r:embed="rId4"/>
          <a:stretch>
            <a:fillRect/>
          </a:stretch>
        </p:blipFill>
        <p:spPr>
          <a:xfrm>
            <a:off x="742606" y="2567652"/>
            <a:ext cx="1587235" cy="1587235"/>
          </a:xfrm>
          <a:prstGeom prst="rect">
            <a:avLst/>
          </a:prstGeom>
          <a:effectLst>
            <a:softEdge rad="76200"/>
          </a:effectLst>
        </p:spPr>
      </p:pic>
      <p:pic>
        <p:nvPicPr>
          <p:cNvPr id="6" name="Picture 5">
            <a:extLst>
              <a:ext uri="{FF2B5EF4-FFF2-40B4-BE49-F238E27FC236}">
                <a16:creationId xmlns:a16="http://schemas.microsoft.com/office/drawing/2014/main" id="{CFC5E933-7515-4E21-8E38-0D5E7FDAC4B7}"/>
              </a:ext>
            </a:extLst>
          </p:cNvPr>
          <p:cNvPicPr>
            <a:picLocks noChangeAspect="1"/>
          </p:cNvPicPr>
          <p:nvPr/>
        </p:nvPicPr>
        <p:blipFill>
          <a:blip r:embed="rId5"/>
          <a:stretch>
            <a:fillRect/>
          </a:stretch>
        </p:blipFill>
        <p:spPr>
          <a:xfrm>
            <a:off x="7207934" y="2567652"/>
            <a:ext cx="1726984" cy="1892063"/>
          </a:xfrm>
          <a:prstGeom prst="rect">
            <a:avLst/>
          </a:prstGeom>
        </p:spPr>
      </p:pic>
    </p:spTree>
    <p:extLst>
      <p:ext uri="{BB962C8B-B14F-4D97-AF65-F5344CB8AC3E}">
        <p14:creationId xmlns:p14="http://schemas.microsoft.com/office/powerpoint/2010/main" val="2442456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FDE12BF-39A8-104F-84F7-C57905741D87}"/>
              </a:ext>
            </a:extLst>
          </p:cNvPr>
          <p:cNvSpPr txBox="1">
            <a:spLocks/>
          </p:cNvSpPr>
          <p:nvPr/>
        </p:nvSpPr>
        <p:spPr>
          <a:xfrm>
            <a:off x="691090" y="92207"/>
            <a:ext cx="7748924" cy="5370441"/>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dirty="0">
                <a:solidFill>
                  <a:srgbClr val="1589B4"/>
                </a:solidFill>
                <a:latin typeface="Helvetica"/>
                <a:cs typeface="Helvetica"/>
              </a:rPr>
              <a:t>Top Primary Resources</a:t>
            </a:r>
          </a:p>
          <a:p>
            <a:pPr>
              <a:lnSpc>
                <a:spcPct val="130000"/>
              </a:lnSpc>
            </a:pPr>
            <a:endParaRPr lang="en-US" sz="15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2"/>
              </a:rPr>
              <a:t>SBA PPP website</a:t>
            </a:r>
            <a:endParaRPr lang="en-US" sz="24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3"/>
              </a:rPr>
              <a:t>U.S. Treasury PPP website</a:t>
            </a:r>
            <a:endParaRPr lang="en-US" sz="24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4"/>
              </a:rPr>
              <a:t>NH SBDC COVID-19 website</a:t>
            </a:r>
            <a:endParaRPr lang="en-US" sz="24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5"/>
              </a:rPr>
              <a:t>SBA/Treasury’s FAQs for the PPP</a:t>
            </a:r>
            <a:endParaRPr lang="en-US" sz="24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6"/>
              </a:rPr>
              <a:t>PPP Flexibility Act</a:t>
            </a:r>
            <a:endParaRPr lang="en-US" sz="9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7"/>
              </a:rPr>
              <a:t>PPP Loan Forgiveness Application </a:t>
            </a:r>
            <a:endParaRPr lang="en-US" sz="2400" dirty="0">
              <a:solidFill>
                <a:srgbClr val="1589B4"/>
              </a:solidFill>
              <a:latin typeface="Helvetica"/>
              <a:cs typeface="Helvetica"/>
            </a:endParaRPr>
          </a:p>
          <a:p>
            <a:pPr marL="457200" indent="-457200" algn="l">
              <a:lnSpc>
                <a:spcPct val="130000"/>
              </a:lnSpc>
              <a:buFont typeface="Arial" panose="020B0604020202020204" pitchFamily="34" charset="0"/>
              <a:buChar char="•"/>
            </a:pPr>
            <a:r>
              <a:rPr lang="en-US" sz="2400" dirty="0">
                <a:solidFill>
                  <a:srgbClr val="1589B4"/>
                </a:solidFill>
                <a:latin typeface="Helvetica"/>
                <a:cs typeface="Helvetica"/>
                <a:hlinkClick r:id="rId8"/>
              </a:rPr>
              <a:t>PPP EZ Loan Forgiveness Application</a:t>
            </a:r>
            <a:endParaRPr lang="en-US" sz="1100" dirty="0">
              <a:solidFill>
                <a:srgbClr val="1589B4"/>
              </a:solidFill>
              <a:latin typeface="Helvetica"/>
              <a:cs typeface="Helvetica"/>
            </a:endParaRPr>
          </a:p>
          <a:p>
            <a:pPr algn="l">
              <a:lnSpc>
                <a:spcPct val="130000"/>
              </a:lnSpc>
            </a:pPr>
            <a:endParaRPr lang="en-US" sz="2400" dirty="0">
              <a:solidFill>
                <a:srgbClr val="1589B4"/>
              </a:solidFill>
              <a:latin typeface="Helvetica"/>
              <a:cs typeface="Helvetica"/>
            </a:endParaRPr>
          </a:p>
          <a:p>
            <a:pPr algn="l">
              <a:lnSpc>
                <a:spcPct val="130000"/>
              </a:lnSpc>
            </a:pPr>
            <a:endParaRPr lang="en-US" sz="2200" dirty="0">
              <a:solidFill>
                <a:srgbClr val="1589B4"/>
              </a:solidFill>
              <a:latin typeface="Helvetica"/>
              <a:cs typeface="Helvetica"/>
            </a:endParaRPr>
          </a:p>
          <a:p>
            <a:pPr>
              <a:lnSpc>
                <a:spcPct val="130000"/>
              </a:lnSpc>
            </a:pPr>
            <a:endParaRPr lang="en-US" sz="5400" dirty="0">
              <a:solidFill>
                <a:srgbClr val="1589B4"/>
              </a:solidFill>
              <a:latin typeface="Helvetica"/>
              <a:cs typeface="Helvetica"/>
            </a:endParaRPr>
          </a:p>
        </p:txBody>
      </p:sp>
    </p:spTree>
    <p:extLst>
      <p:ext uri="{BB962C8B-B14F-4D97-AF65-F5344CB8AC3E}">
        <p14:creationId xmlns:p14="http://schemas.microsoft.com/office/powerpoint/2010/main" val="528783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RM-end-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98" y="-503120"/>
            <a:ext cx="9592304" cy="7412236"/>
          </a:xfrm>
          <a:prstGeom prst="rect">
            <a:avLst/>
          </a:prstGeom>
        </p:spPr>
      </p:pic>
      <p:sp>
        <p:nvSpPr>
          <p:cNvPr id="10" name="Subtitle 2"/>
          <p:cNvSpPr txBox="1">
            <a:spLocks/>
          </p:cNvSpPr>
          <p:nvPr/>
        </p:nvSpPr>
        <p:spPr>
          <a:xfrm>
            <a:off x="860993" y="1216092"/>
            <a:ext cx="7447576" cy="41756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endParaRPr lang="en-US" sz="4000" dirty="0">
              <a:latin typeface="Tahoma"/>
              <a:cs typeface="Tahoma"/>
            </a:endParaRPr>
          </a:p>
        </p:txBody>
      </p:sp>
      <p:sp>
        <p:nvSpPr>
          <p:cNvPr id="4" name="Rectangle 3"/>
          <p:cNvSpPr/>
          <p:nvPr/>
        </p:nvSpPr>
        <p:spPr>
          <a:xfrm>
            <a:off x="613455" y="6204000"/>
            <a:ext cx="8050272" cy="307777"/>
          </a:xfrm>
          <a:prstGeom prst="rect">
            <a:avLst/>
          </a:prstGeom>
        </p:spPr>
        <p:txBody>
          <a:bodyPr wrap="square">
            <a:spAutoFit/>
          </a:bodyPr>
          <a:lstStyle/>
          <a:p>
            <a:pPr algn="ctr"/>
            <a:r>
              <a:rPr lang="en-US" sz="1400" dirty="0">
                <a:latin typeface="Helvetica"/>
                <a:cs typeface="Helvetica"/>
              </a:rPr>
              <a:t>603-621-7100  |  1000 Elm Street, 20</a:t>
            </a:r>
            <a:r>
              <a:rPr lang="en-US" sz="1400" baseline="30000" dirty="0">
                <a:latin typeface="Helvetica"/>
                <a:cs typeface="Helvetica"/>
              </a:rPr>
              <a:t>th</a:t>
            </a:r>
            <a:r>
              <a:rPr lang="en-US" sz="1400" dirty="0">
                <a:latin typeface="Helvetica"/>
                <a:cs typeface="Helvetica"/>
              </a:rPr>
              <a:t> Floor  |  Manchester, New Hampshire 03101</a:t>
            </a:r>
          </a:p>
        </p:txBody>
      </p:sp>
    </p:spTree>
    <p:extLst>
      <p:ext uri="{BB962C8B-B14F-4D97-AF65-F5344CB8AC3E}">
        <p14:creationId xmlns:p14="http://schemas.microsoft.com/office/powerpoint/2010/main" val="2313997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5750" y="128588"/>
            <a:ext cx="8858250" cy="5386387"/>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dirty="0">
                <a:solidFill>
                  <a:srgbClr val="1589B4"/>
                </a:solidFill>
                <a:latin typeface="Helvetica" panose="020B0604020202020204" pitchFamily="34" charset="0"/>
                <a:cs typeface="Helvetica" panose="020B0604020202020204" pitchFamily="34" charset="0"/>
              </a:rPr>
              <a:t>Navigating the PPP Loan</a:t>
            </a:r>
          </a:p>
          <a:p>
            <a:pPr>
              <a:lnSpc>
                <a:spcPct val="130000"/>
              </a:lnSpc>
            </a:pPr>
            <a:r>
              <a:rPr lang="en-US" dirty="0">
                <a:solidFill>
                  <a:srgbClr val="1589B4"/>
                </a:solidFill>
                <a:latin typeface="Helvetica" panose="020B0604020202020204" pitchFamily="34" charset="0"/>
                <a:cs typeface="Helvetica" panose="020B0604020202020204" pitchFamily="34" charset="0"/>
              </a:rPr>
              <a:t>Objectives of this Presentation</a:t>
            </a:r>
          </a:p>
          <a:p>
            <a:pPr>
              <a:lnSpc>
                <a:spcPct val="130000"/>
              </a:lnSpc>
            </a:pPr>
            <a:endParaRPr lang="en-US" sz="2900" dirty="0">
              <a:solidFill>
                <a:srgbClr val="1589B4"/>
              </a:solidFill>
              <a:latin typeface="Helvetica" panose="020B0604020202020204" pitchFamily="34" charset="0"/>
              <a:cs typeface="Helvetica" panose="020B0604020202020204" pitchFamily="34" charset="0"/>
            </a:endParaRPr>
          </a:p>
          <a:p>
            <a:pPr marL="342900" indent="-342900" algn="l">
              <a:buFont typeface="Arial"/>
              <a:buChar char="•"/>
            </a:pPr>
            <a:r>
              <a:rPr lang="en-US" sz="2400" dirty="0">
                <a:solidFill>
                  <a:schemeClr val="tx1"/>
                </a:solidFill>
                <a:latin typeface="Helvetica" panose="020B0604020202020204" pitchFamily="34" charset="0"/>
                <a:cs typeface="Helvetica" panose="020B0604020202020204" pitchFamily="34" charset="0"/>
              </a:rPr>
              <a:t> Review and Background of PPP Loan program</a:t>
            </a:r>
          </a:p>
          <a:p>
            <a:pPr marL="342900" indent="-3429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 Overview of the Updates to the PPP Loan Program</a:t>
            </a:r>
          </a:p>
          <a:p>
            <a:pPr marL="342900" indent="-342900" algn="l">
              <a:buFont typeface="Arial"/>
              <a:buChar char="•"/>
            </a:pPr>
            <a:r>
              <a:rPr lang="en-US" sz="2400" dirty="0">
                <a:solidFill>
                  <a:schemeClr val="tx1"/>
                </a:solidFill>
                <a:latin typeface="Helvetica" panose="020B0604020202020204" pitchFamily="34" charset="0"/>
                <a:cs typeface="Helvetica" panose="020B0604020202020204" pitchFamily="34" charset="0"/>
              </a:rPr>
              <a:t> Summary of the PPP Flexibility Act</a:t>
            </a:r>
          </a:p>
          <a:p>
            <a:pPr marL="342900" indent="-3429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 New PPP Loan Forgiveness Application and “EZ Application”</a:t>
            </a:r>
          </a:p>
          <a:p>
            <a:pPr marL="342900" indent="-3429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 Additional Clarity on PPP Loan Forgiveness issued by the</a:t>
            </a:r>
          </a:p>
          <a:p>
            <a:pPr algn="l"/>
            <a:r>
              <a:rPr lang="en-US" sz="2400" dirty="0">
                <a:solidFill>
                  <a:schemeClr val="tx1"/>
                </a:solidFill>
                <a:latin typeface="Helvetica" panose="020B0604020202020204" pitchFamily="34" charset="0"/>
                <a:cs typeface="Helvetica" panose="020B0604020202020204" pitchFamily="34" charset="0"/>
              </a:rPr>
              <a:t>     US Treasury and IRS</a:t>
            </a:r>
          </a:p>
          <a:p>
            <a:pPr marL="342900" indent="-342900" algn="l">
              <a:buFont typeface="Arial" panose="020B0604020202020204" pitchFamily="34" charset="0"/>
              <a:buChar char="•"/>
            </a:pPr>
            <a:r>
              <a:rPr lang="en-US" sz="2400" dirty="0">
                <a:solidFill>
                  <a:schemeClr val="tx1"/>
                </a:solidFill>
                <a:latin typeface="Helvetica" panose="020B0604020202020204" pitchFamily="34" charset="0"/>
                <a:cs typeface="Helvetica" panose="020B0604020202020204" pitchFamily="34" charset="0"/>
              </a:rPr>
              <a:t> Questions &amp; Answers</a:t>
            </a:r>
          </a:p>
          <a:p>
            <a:pPr algn="l"/>
            <a:endParaRPr lang="en-US" sz="24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5239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12FAB-B4EE-4FE2-8D4E-F1D58DFAF572}"/>
              </a:ext>
            </a:extLst>
          </p:cNvPr>
          <p:cNvSpPr txBox="1"/>
          <p:nvPr/>
        </p:nvSpPr>
        <p:spPr>
          <a:xfrm>
            <a:off x="351749" y="940113"/>
            <a:ext cx="8188452" cy="5032147"/>
          </a:xfrm>
          <a:prstGeom prst="rect">
            <a:avLst/>
          </a:prstGeom>
          <a:noFill/>
        </p:spPr>
        <p:txBody>
          <a:bodyPr wrap="square" rtlCol="0">
            <a:spAutoFit/>
          </a:bodyPr>
          <a:lstStyle/>
          <a:p>
            <a:endParaRPr lang="en-US" dirty="0"/>
          </a:p>
          <a:p>
            <a:r>
              <a:rPr lang="en-US" sz="1900" dirty="0">
                <a:latin typeface="Helvetica" panose="020B0604020202020204" pitchFamily="34" charset="0"/>
                <a:cs typeface="Helvetica" panose="020B0604020202020204" pitchFamily="34" charset="0"/>
              </a:rPr>
              <a:t>These materials and the presentation are intended to provide a high-level overview of the current PPP requirements, and do not purport to be a comprehensive guide to the Program. The purpose of these materials and this presentation is not to provide legal advice, nor should the same be used as a substitute for legal advice in specific situations.</a:t>
            </a:r>
          </a:p>
          <a:p>
            <a:endParaRPr lang="en-US" sz="1900" dirty="0">
              <a:latin typeface="Helvetica" panose="020B0604020202020204" pitchFamily="34" charset="0"/>
              <a:cs typeface="Helvetica" panose="020B0604020202020204" pitchFamily="34" charset="0"/>
            </a:endParaRPr>
          </a:p>
          <a:p>
            <a:r>
              <a:rPr lang="en-US" sz="1900" dirty="0">
                <a:latin typeface="Helvetica" panose="020B0604020202020204" pitchFamily="34" charset="0"/>
                <a:cs typeface="Helvetica" panose="020B0604020202020204" pitchFamily="34" charset="0"/>
              </a:rPr>
              <a:t>Since the CARES Act’s enactment on 3/27/2020, the SBA and US Treasury have issued regular updates to their regulatory guidance; in some instances this guidance has included requirements that were not in the CARES Act and which may apply retroactively. Note that this presentation is based on information current as of the date of the presentation.  </a:t>
            </a:r>
          </a:p>
          <a:p>
            <a:endParaRPr lang="en-US" sz="1900" dirty="0">
              <a:latin typeface="Helvetica" panose="020B0604020202020204" pitchFamily="34" charset="0"/>
              <a:cs typeface="Helvetica" panose="020B0604020202020204" pitchFamily="34" charset="0"/>
            </a:endParaRPr>
          </a:p>
          <a:p>
            <a:r>
              <a:rPr lang="en-US" sz="1900" dirty="0">
                <a:latin typeface="Helvetica" panose="020B0604020202020204" pitchFamily="34" charset="0"/>
                <a:cs typeface="Helvetica" panose="020B0604020202020204" pitchFamily="34" charset="0"/>
              </a:rPr>
              <a:t>You should consult your own legal and tax advisors for updated information and for advice regarding your particular circumstances. </a:t>
            </a:r>
          </a:p>
          <a:p>
            <a:endParaRPr lang="en-US" dirty="0"/>
          </a:p>
        </p:txBody>
      </p:sp>
      <p:sp>
        <p:nvSpPr>
          <p:cNvPr id="4" name="Rectangle 3">
            <a:extLst>
              <a:ext uri="{FF2B5EF4-FFF2-40B4-BE49-F238E27FC236}">
                <a16:creationId xmlns:a16="http://schemas.microsoft.com/office/drawing/2014/main" id="{659B3D4E-F5A5-4FDD-9696-8B127A17B310}"/>
              </a:ext>
            </a:extLst>
          </p:cNvPr>
          <p:cNvSpPr/>
          <p:nvPr/>
        </p:nvSpPr>
        <p:spPr>
          <a:xfrm>
            <a:off x="2826972" y="393490"/>
            <a:ext cx="3238005" cy="685637"/>
          </a:xfrm>
          <a:prstGeom prst="rect">
            <a:avLst/>
          </a:prstGeom>
        </p:spPr>
        <p:txBody>
          <a:bodyPr wrap="square">
            <a:spAutoFit/>
          </a:bodyPr>
          <a:lstStyle/>
          <a:p>
            <a:pPr>
              <a:lnSpc>
                <a:spcPct val="130000"/>
              </a:lnSpc>
            </a:pPr>
            <a:r>
              <a:rPr lang="en-US" sz="3200" dirty="0">
                <a:solidFill>
                  <a:srgbClr val="1589B4"/>
                </a:solidFill>
                <a:latin typeface="Helvetica" panose="020B0604020202020204" pitchFamily="34" charset="0"/>
                <a:cs typeface="Helvetica" panose="020B0604020202020204" pitchFamily="34" charset="0"/>
              </a:rPr>
              <a:t>Legal Disclaimer</a:t>
            </a:r>
          </a:p>
        </p:txBody>
      </p:sp>
      <p:sp>
        <p:nvSpPr>
          <p:cNvPr id="5" name="Rectangle 4">
            <a:extLst>
              <a:ext uri="{FF2B5EF4-FFF2-40B4-BE49-F238E27FC236}">
                <a16:creationId xmlns:a16="http://schemas.microsoft.com/office/drawing/2014/main" id="{A1B3C5DA-8B74-4376-94C4-8E6EC9387A31}"/>
              </a:ext>
            </a:extLst>
          </p:cNvPr>
          <p:cNvSpPr/>
          <p:nvPr/>
        </p:nvSpPr>
        <p:spPr>
          <a:xfrm>
            <a:off x="2286000" y="3064285"/>
            <a:ext cx="4572000" cy="414985"/>
          </a:xfrm>
          <a:prstGeom prst="rect">
            <a:avLst/>
          </a:prstGeom>
        </p:spPr>
        <p:txBody>
          <a:bodyPr>
            <a:spAutoFit/>
          </a:bodyPr>
          <a:lstStyle/>
          <a:p>
            <a:pPr>
              <a:lnSpc>
                <a:spcPct val="130000"/>
              </a:lnSpc>
            </a:pPr>
            <a:r>
              <a:rPr lang="en-US" dirty="0">
                <a:solidFill>
                  <a:srgbClr val="1589B4"/>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284725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6358664"/>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PPP Loan Context and Intent – Review and Background</a:t>
            </a:r>
          </a:p>
          <a:p>
            <a:endParaRPr lang="en-US" sz="2400" dirty="0">
              <a:solidFill>
                <a:srgbClr val="1589B4"/>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Payroll Protection Program – part of the $2 Trillion CARES Act enacted on March 27, 2020</a:t>
            </a:r>
          </a:p>
          <a:p>
            <a:endParaRPr lang="en-US" sz="20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Purposes:</a:t>
            </a:r>
          </a:p>
          <a:p>
            <a:pPr marL="914400" lvl="1"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Quickly assist small businesses with 500 or fewer employees</a:t>
            </a:r>
          </a:p>
          <a:p>
            <a:pPr marL="914400" lvl="1"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Assist businesses with payroll cost</a:t>
            </a:r>
          </a:p>
          <a:p>
            <a:pPr marL="914400" lvl="1"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Help keep workers employed during Covid-19 shutdowns</a:t>
            </a:r>
          </a:p>
          <a:p>
            <a:pPr marL="457200" indent="-4572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dirty="0">
                <a:latin typeface="Helvetica" panose="020B0604020202020204" pitchFamily="34" charset="0"/>
                <a:cs typeface="Helvetica" panose="020B0604020202020204" pitchFamily="34" charset="0"/>
              </a:rPr>
              <a:t>As of June 20</a:t>
            </a:r>
            <a:r>
              <a:rPr lang="en-US" sz="2000" baseline="30000" dirty="0">
                <a:latin typeface="Helvetica" panose="020B0604020202020204" pitchFamily="34" charset="0"/>
                <a:cs typeface="Helvetica" panose="020B0604020202020204" pitchFamily="34" charset="0"/>
              </a:rPr>
              <a:t>th</a:t>
            </a:r>
            <a:r>
              <a:rPr lang="en-US" sz="2000" dirty="0">
                <a:latin typeface="Helvetica" panose="020B0604020202020204" pitchFamily="34" charset="0"/>
                <a:cs typeface="Helvetica" panose="020B0604020202020204" pitchFamily="34" charset="0"/>
              </a:rPr>
              <a:t> – almost $515 Billion loaned to over 4.6 Million businesses nationwide (over $2.5 Billion loaned to over 23,000 NH businesses)</a:t>
            </a:r>
          </a:p>
          <a:p>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1026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3933384"/>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PPP Loan – Permitted Uses</a:t>
            </a:r>
          </a:p>
          <a:p>
            <a:pPr marL="285750" lvl="0"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At least </a:t>
            </a:r>
            <a:r>
              <a:rPr lang="en-US" sz="1900" b="1" dirty="0">
                <a:latin typeface="Helvetica" panose="020B0604020202020204" pitchFamily="34" charset="0"/>
                <a:cs typeface="Helvetica" panose="020B0604020202020204" pitchFamily="34" charset="0"/>
              </a:rPr>
              <a:t>60%</a:t>
            </a:r>
            <a:r>
              <a:rPr lang="en-US" sz="1900" dirty="0">
                <a:latin typeface="Helvetica" panose="020B0604020202020204" pitchFamily="34" charset="0"/>
                <a:cs typeface="Helvetica" panose="020B0604020202020204" pitchFamily="34" charset="0"/>
              </a:rPr>
              <a:t> of PPP Loan proceeds must be used for payroll costs, including:</a:t>
            </a:r>
          </a:p>
          <a:p>
            <a:pPr lvl="0"/>
            <a:endParaRPr lang="en-US" sz="19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Payroll costs</a:t>
            </a:r>
          </a:p>
          <a:p>
            <a:pPr lvl="1"/>
            <a:endParaRPr lang="en-US" sz="19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Employer paid benefits for group health care benefits and payment of retirement benefits</a:t>
            </a:r>
          </a:p>
          <a:p>
            <a:pPr lvl="1"/>
            <a:endParaRPr lang="en-US" sz="19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Employee benefits </a:t>
            </a:r>
            <a:r>
              <a:rPr lang="en-US" dirty="0"/>
              <a:t> </a:t>
            </a:r>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8638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5964710"/>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PPP Loan – Permitted Uses (continued)</a:t>
            </a:r>
          </a:p>
          <a:p>
            <a:pPr marL="285750" lvl="0"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At least </a:t>
            </a:r>
            <a:r>
              <a:rPr lang="en-US" sz="1900" b="1" dirty="0">
                <a:latin typeface="Helvetica" panose="020B0604020202020204" pitchFamily="34" charset="0"/>
                <a:cs typeface="Helvetica" panose="020B0604020202020204" pitchFamily="34" charset="0"/>
              </a:rPr>
              <a:t>60%</a:t>
            </a:r>
            <a:r>
              <a:rPr lang="en-US" sz="1900" dirty="0">
                <a:latin typeface="Helvetica" panose="020B0604020202020204" pitchFamily="34" charset="0"/>
                <a:cs typeface="Helvetica" panose="020B0604020202020204" pitchFamily="34" charset="0"/>
              </a:rPr>
              <a:t> of PPP Loan proceeds must be used for payroll costs, including:</a:t>
            </a:r>
          </a:p>
          <a:p>
            <a:pPr marL="742950" lvl="1" indent="-285750">
              <a:buFont typeface="Arial" panose="020B0604020202020204" pitchFamily="34" charset="0"/>
              <a:buChar char="•"/>
            </a:pPr>
            <a:endParaRPr lang="en-US" sz="19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State and local taxes on payroll</a:t>
            </a:r>
          </a:p>
          <a:p>
            <a:pPr lvl="1"/>
            <a:endParaRPr lang="en-US" sz="19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For owner-employees:</a:t>
            </a:r>
          </a:p>
          <a:p>
            <a:pPr marL="1200150" lvl="2" indent="-285750">
              <a:buFont typeface="Arial" panose="020B0604020202020204" pitchFamily="34" charset="0"/>
              <a:buChar char="•"/>
            </a:pPr>
            <a:endParaRPr lang="en-US" sz="1900" dirty="0">
              <a:latin typeface="Helvetica" panose="020B0604020202020204" pitchFamily="34" charset="0"/>
              <a:cs typeface="Helvetica" panose="020B0604020202020204" pitchFamily="34" charset="0"/>
            </a:endParaRPr>
          </a:p>
          <a:p>
            <a:pPr marL="1200150" lvl="2"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Wages, commissions, income or net earnings from self-employment are limited to 8 weeks of 2019 net profit (up to $15,385 for an 8 week covered period) </a:t>
            </a:r>
          </a:p>
          <a:p>
            <a:pPr lvl="2"/>
            <a:endParaRPr lang="en-US" sz="1900" dirty="0">
              <a:latin typeface="Helvetica" panose="020B0604020202020204" pitchFamily="34" charset="0"/>
              <a:cs typeface="Helvetica" panose="020B0604020202020204" pitchFamily="34" charset="0"/>
            </a:endParaRPr>
          </a:p>
          <a:p>
            <a:pPr lvl="2"/>
            <a:r>
              <a:rPr lang="en-US" sz="1900" dirty="0">
                <a:latin typeface="Helvetica" panose="020B0604020202020204" pitchFamily="34" charset="0"/>
                <a:cs typeface="Helvetica" panose="020B0604020202020204" pitchFamily="34" charset="0"/>
              </a:rPr>
              <a:t>OR</a:t>
            </a:r>
          </a:p>
          <a:p>
            <a:pPr marL="1200150" lvl="2" indent="-285750">
              <a:buFont typeface="Arial" panose="020B0604020202020204" pitchFamily="34" charset="0"/>
              <a:buChar char="•"/>
            </a:pPr>
            <a:endParaRPr lang="en-US" sz="1900" dirty="0">
              <a:latin typeface="Helvetica" panose="020B0604020202020204" pitchFamily="34" charset="0"/>
              <a:cs typeface="Helvetica" panose="020B0604020202020204" pitchFamily="34" charset="0"/>
            </a:endParaRPr>
          </a:p>
          <a:p>
            <a:pPr marL="1200150" lvl="2" indent="-285750">
              <a:buFont typeface="Arial" panose="020B0604020202020204" pitchFamily="34" charset="0"/>
              <a:buChar char="•"/>
            </a:pPr>
            <a:r>
              <a:rPr lang="en-US" sz="1900" dirty="0">
                <a:latin typeface="Helvetica" panose="020B0604020202020204" pitchFamily="34" charset="0"/>
                <a:cs typeface="Helvetica" panose="020B0604020202020204" pitchFamily="34" charset="0"/>
              </a:rPr>
              <a:t>2.5 months’ worth of 2019 net profit (not to exceed $20,833) for a 24 week covered period.</a:t>
            </a:r>
          </a:p>
          <a:p>
            <a:r>
              <a:rPr lang="en-US" dirty="0"/>
              <a:t> </a:t>
            </a:r>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2347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4702826"/>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PPP Loan – Permitted Uses (continued)</a:t>
            </a:r>
          </a:p>
          <a:p>
            <a:endParaRPr lang="en-US" sz="2400" dirty="0">
              <a:solidFill>
                <a:srgbClr val="1589B4"/>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Up to </a:t>
            </a:r>
            <a:r>
              <a:rPr lang="en-US" sz="2000" b="1" dirty="0">
                <a:latin typeface="Helvetica" panose="020B0604020202020204" pitchFamily="34" charset="0"/>
                <a:cs typeface="Helvetica" panose="020B0604020202020204" pitchFamily="34" charset="0"/>
              </a:rPr>
              <a:t>40% </a:t>
            </a:r>
            <a:r>
              <a:rPr lang="en-US" sz="2000" dirty="0">
                <a:latin typeface="Helvetica" panose="020B0604020202020204" pitchFamily="34" charset="0"/>
                <a:cs typeface="Helvetica" panose="020B0604020202020204" pitchFamily="34" charset="0"/>
              </a:rPr>
              <a:t>of the PPP Loan Proceeds may be used for:</a:t>
            </a:r>
          </a:p>
          <a:p>
            <a:pPr lvl="0"/>
            <a:endParaRPr lang="en-US" sz="20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Mortgage interest </a:t>
            </a:r>
          </a:p>
          <a:p>
            <a:pPr lvl="1"/>
            <a:endParaRPr lang="en-US" sz="20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Rent/Lease Payments</a:t>
            </a:r>
          </a:p>
          <a:p>
            <a:pPr lvl="1"/>
            <a:endParaRPr lang="en-US" sz="20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Utilities</a:t>
            </a:r>
          </a:p>
          <a:p>
            <a:pPr lvl="1"/>
            <a:endParaRPr lang="en-US" sz="2000" dirty="0">
              <a:latin typeface="Helvetica" panose="020B0604020202020204" pitchFamily="34" charset="0"/>
              <a:cs typeface="Helvetica" panose="020B0604020202020204" pitchFamily="34" charset="0"/>
            </a:endParaRPr>
          </a:p>
          <a:p>
            <a:r>
              <a:rPr lang="en-US" dirty="0"/>
              <a:t> </a:t>
            </a:r>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0941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57" y="332509"/>
            <a:ext cx="8805333" cy="4179606"/>
          </a:xfrm>
          <a:prstGeom prst="rect">
            <a:avLst/>
          </a:prstGeom>
        </p:spPr>
        <p:txBody>
          <a:bodyPr wrap="square">
            <a:spAutoFit/>
          </a:bodyPr>
          <a:lstStyle/>
          <a:p>
            <a:pPr algn="ctr">
              <a:lnSpc>
                <a:spcPct val="130000"/>
              </a:lnSpc>
              <a:spcBef>
                <a:spcPct val="20000"/>
              </a:spcBef>
            </a:pPr>
            <a:r>
              <a:rPr lang="en-US" sz="3200" dirty="0">
                <a:solidFill>
                  <a:srgbClr val="1589B4"/>
                </a:solidFill>
                <a:latin typeface="Helvetica" panose="020B0604020202020204" pitchFamily="34" charset="0"/>
                <a:cs typeface="Helvetica" panose="020B0604020202020204" pitchFamily="34" charset="0"/>
              </a:rPr>
              <a:t>PPP Loan – Permitted Uses (continued)</a:t>
            </a:r>
          </a:p>
          <a:p>
            <a:endParaRPr lang="en-US" sz="2400" dirty="0">
              <a:solidFill>
                <a:srgbClr val="1589B4"/>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Up to </a:t>
            </a:r>
            <a:r>
              <a:rPr lang="en-US" sz="2000" b="1" dirty="0">
                <a:latin typeface="Helvetica" panose="020B0604020202020204" pitchFamily="34" charset="0"/>
                <a:cs typeface="Helvetica" panose="020B0604020202020204" pitchFamily="34" charset="0"/>
              </a:rPr>
              <a:t>40% </a:t>
            </a:r>
            <a:r>
              <a:rPr lang="en-US" sz="2000" dirty="0">
                <a:latin typeface="Helvetica" panose="020B0604020202020204" pitchFamily="34" charset="0"/>
                <a:cs typeface="Helvetica" panose="020B0604020202020204" pitchFamily="34" charset="0"/>
              </a:rPr>
              <a:t>of the PPP Loan Proceeds may be used for:</a:t>
            </a:r>
          </a:p>
          <a:p>
            <a:pPr lvl="0"/>
            <a:endParaRPr lang="en-US" sz="20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Interest on other debt obligations</a:t>
            </a:r>
          </a:p>
          <a:p>
            <a:pPr lvl="1"/>
            <a:endParaRPr lang="en-US" sz="20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Refinancing an EIDL loan made between January 31, 2020 – April 3, 2020</a:t>
            </a:r>
          </a:p>
          <a:p>
            <a:endParaRPr lang="en-US" sz="2400" dirty="0">
              <a:latin typeface="Helvetica" panose="020B06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pPr>
            <a:endParaRPr lang="en-US" sz="3200" dirty="0">
              <a:solidFill>
                <a:srgbClr val="1589B4"/>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86459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7096</TotalTime>
  <Words>2073</Words>
  <Application>Microsoft Office PowerPoint</Application>
  <PresentationFormat>On-screen Show (4:3)</PresentationFormat>
  <Paragraphs>295</Paragraphs>
  <Slides>29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PPP Loan Forgiveness Update – What is New Since May 15th?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Author</cp:lastModifiedBy>
  <cp:revision>528</cp:revision>
  <cp:lastPrinted>2020-01-13T16:07:56Z</cp:lastPrinted>
  <dcterms:created xsi:type="dcterms:W3CDTF">2013-06-11T18:17:03Z</dcterms:created>
  <dcterms:modified xsi:type="dcterms:W3CDTF">2020-06-24T16:58:43Z</dcterms:modified>
</cp:coreProperties>
</file>